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59" r:id="rId4"/>
    <p:sldId id="258" r:id="rId5"/>
    <p:sldId id="257" r:id="rId6"/>
    <p:sldId id="263" r:id="rId7"/>
    <p:sldId id="262" r:id="rId8"/>
    <p:sldId id="265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A519018-23B6-4725-B8F3-9BAECF08A46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8DAA29-0EDF-47BC-8C8F-9E0DBCCF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5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8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4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2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9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4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5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9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F588-E95E-4475-8494-97C2687D987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E789-C800-401B-851B-FF8DDFEC3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5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Loading for courses with labs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Luis A. Rodriguez B.S., M.S.</a:t>
            </a:r>
          </a:p>
          <a:p>
            <a:r>
              <a:rPr lang="en-US" dirty="0" smtClean="0"/>
              <a:t>Biology Professor</a:t>
            </a:r>
          </a:p>
          <a:p>
            <a:r>
              <a:rPr lang="en-US" dirty="0" smtClean="0"/>
              <a:t>San Antonio College Faculty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Helpful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Open Laboratory Courses</a:t>
            </a:r>
            <a:r>
              <a:rPr lang="en-US" dirty="0"/>
              <a:t>: An open laboratory course is that course in which students </a:t>
            </a:r>
            <a:r>
              <a:rPr lang="en-US" dirty="0" smtClean="0"/>
              <a:t>are:</a:t>
            </a:r>
            <a:endParaRPr lang="en-US" dirty="0"/>
          </a:p>
          <a:p>
            <a:r>
              <a:rPr lang="en-US" dirty="0"/>
              <a:t>assigned independent activities which may require assistance, but which does not </a:t>
            </a:r>
            <a:r>
              <a:rPr lang="en-US" dirty="0" smtClean="0"/>
              <a:t>require direct </a:t>
            </a:r>
            <a:r>
              <a:rPr lang="en-US" dirty="0"/>
              <a:t>instruction by faculty. Lab assistants are usually available to assist the student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Instructional </a:t>
            </a:r>
            <a:r>
              <a:rPr lang="en-US" b="1" dirty="0"/>
              <a:t>Laboratory Cou</a:t>
            </a:r>
            <a:r>
              <a:rPr lang="en-US" dirty="0"/>
              <a:t>rses: An instructional laboratory course is a course in </a:t>
            </a:r>
            <a:r>
              <a:rPr lang="en-US" dirty="0" smtClean="0"/>
              <a:t>which:</a:t>
            </a:r>
            <a:endParaRPr lang="en-US" dirty="0"/>
          </a:p>
          <a:p>
            <a:r>
              <a:rPr lang="en-US" dirty="0"/>
              <a:t>demonstrations, return demonstrations, experiments, exercises and examinations </a:t>
            </a:r>
            <a:r>
              <a:rPr lang="en-US" dirty="0" smtClean="0"/>
              <a:t>require direct </a:t>
            </a:r>
            <a:r>
              <a:rPr lang="en-US" dirty="0"/>
              <a:t>involvement by the instructor. The instructor is required to be present at all times </a:t>
            </a:r>
            <a:r>
              <a:rPr lang="en-US" dirty="0" smtClean="0"/>
              <a:t>and provides </a:t>
            </a:r>
            <a:r>
              <a:rPr lang="en-US" dirty="0"/>
              <a:t>lectures, demonstrations, and evaluations of students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Source</a:t>
            </a:r>
            <a:r>
              <a:rPr lang="en-US" dirty="0" smtClean="0"/>
              <a:t>: El Paso Community College </a:t>
            </a:r>
            <a:r>
              <a:rPr lang="en-US" dirty="0"/>
              <a:t>AUTHORIZING BOARD POLICY: 3.08.01</a:t>
            </a:r>
          </a:p>
        </p:txBody>
      </p:sp>
    </p:spTree>
    <p:extLst>
      <p:ext uri="{BB962C8B-B14F-4D97-AF65-F5344CB8AC3E}">
        <p14:creationId xmlns:p14="http://schemas.microsoft.com/office/powerpoint/2010/main" val="85629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Alamo Colleges District Policies D5.1 &amp; D5.1.2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54" y="1690688"/>
            <a:ext cx="10515600" cy="4351338"/>
          </a:xfrm>
        </p:spPr>
        <p:txBody>
          <a:bodyPr/>
          <a:lstStyle/>
          <a:p>
            <a:r>
              <a:rPr lang="en-US" dirty="0" smtClean="0"/>
              <a:t>1 workload unit = 1 Faculty lecture hour</a:t>
            </a:r>
          </a:p>
          <a:p>
            <a:r>
              <a:rPr lang="en-US" dirty="0" smtClean="0"/>
              <a:t>1 Faculty Lecture hour = 16 Instructional contact hours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Labs </a:t>
            </a:r>
            <a:r>
              <a:rPr lang="en-US" dirty="0">
                <a:solidFill>
                  <a:srgbClr val="FF0000"/>
                </a:solidFill>
              </a:rPr>
              <a:t>are paid at 2/3 the rate of lecture (or 0.667 “”workload units” per hour)</a:t>
            </a:r>
          </a:p>
          <a:p>
            <a:pPr marL="0" indent="0">
              <a:buNone/>
            </a:pPr>
            <a:r>
              <a:rPr lang="en-US" dirty="0" smtClean="0"/>
              <a:t>Full time Faculty load = 15 “workload units” per semester.*</a:t>
            </a:r>
          </a:p>
          <a:p>
            <a:pPr marL="0" indent="0">
              <a:buNone/>
            </a:pPr>
            <a:r>
              <a:rPr lang="en-US" dirty="0" smtClean="0"/>
              <a:t>*( Any Faculty work loads in excess of 15 hours are paid at adjunct rate)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lab loading at SAC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typical full load Faculty (e.g. in the Sciences) would be comprised of: </a:t>
            </a:r>
          </a:p>
          <a:p>
            <a:r>
              <a:rPr lang="en-US" dirty="0" smtClean="0"/>
              <a:t>3 sections (lecture +lab) per semester = 15 “workload units” per semester.  </a:t>
            </a:r>
          </a:p>
          <a:p>
            <a:r>
              <a:rPr lang="en-US" dirty="0" smtClean="0"/>
              <a:t>These would be typically 4 semester hour credit courses with a 3-4 lab contact hours/per week . </a:t>
            </a:r>
          </a:p>
          <a:p>
            <a:r>
              <a:rPr lang="en-US" dirty="0" smtClean="0"/>
              <a:t>Faculty contact hours would be 18-21 but are equated as 15 hours (or “work load units)</a:t>
            </a:r>
          </a:p>
          <a:p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Part of one lab section (1-2 “work units”) is paid at adjunct rate because it goes over the 15 “work units” rule.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0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loading for lab based courses SAC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 Example </a:t>
            </a:r>
            <a:r>
              <a:rPr lang="en-US" dirty="0" smtClean="0"/>
              <a:t>: 4-3-4 Biology Science course</a:t>
            </a:r>
          </a:p>
          <a:p>
            <a:pPr marL="0" indent="0">
              <a:buNone/>
            </a:pPr>
            <a:r>
              <a:rPr lang="en-US" dirty="0" smtClean="0"/>
              <a:t>3 hour lecture paid at full rate (1:1) = 3 “work load units”</a:t>
            </a:r>
          </a:p>
          <a:p>
            <a:pPr marL="0" indent="0">
              <a:buNone/>
            </a:pPr>
            <a:r>
              <a:rPr lang="en-US" dirty="0" smtClean="0"/>
              <a:t>4 hour lab rate paid at 0.667/</a:t>
            </a:r>
            <a:r>
              <a:rPr lang="en-US" dirty="0" err="1" smtClean="0"/>
              <a:t>hr</a:t>
            </a:r>
            <a:r>
              <a:rPr lang="en-US" dirty="0" smtClean="0"/>
              <a:t> (4 </a:t>
            </a:r>
            <a:r>
              <a:rPr lang="en-US" dirty="0" err="1" smtClean="0"/>
              <a:t>hrs</a:t>
            </a:r>
            <a:r>
              <a:rPr lang="en-US" dirty="0" smtClean="0"/>
              <a:t> x.0667)= 2.668 “ workload units”</a:t>
            </a:r>
          </a:p>
          <a:p>
            <a:pPr marL="0" indent="0">
              <a:buNone/>
            </a:pPr>
            <a:r>
              <a:rPr lang="en-US" dirty="0" smtClean="0"/>
              <a:t>The lab is paid at 2/3 the rate of the lecture.</a:t>
            </a:r>
          </a:p>
          <a:p>
            <a:pPr marL="0" indent="0">
              <a:buNone/>
            </a:pPr>
            <a:r>
              <a:rPr lang="en-US" dirty="0" smtClean="0"/>
              <a:t>Actual contact hours = </a:t>
            </a:r>
            <a:r>
              <a:rPr lang="en-US" dirty="0" smtClean="0">
                <a:solidFill>
                  <a:srgbClr val="FF0000"/>
                </a:solidFill>
              </a:rPr>
              <a:t>3 contact hours lecture per week + 4 lab contact hours per week x 3 sections = </a:t>
            </a:r>
            <a:r>
              <a:rPr lang="en-US" b="1" u="sng" dirty="0" smtClean="0">
                <a:solidFill>
                  <a:srgbClr val="FF0000"/>
                </a:solidFill>
              </a:rPr>
              <a:t>21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contact hours per semester. (9 hours lecture, 12 hours lab).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inequity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 with a full load may actually work up to </a:t>
            </a:r>
            <a:r>
              <a:rPr lang="en-US" u="sng" dirty="0" smtClean="0"/>
              <a:t>21</a:t>
            </a:r>
            <a:r>
              <a:rPr lang="en-US" dirty="0" smtClean="0"/>
              <a:t> contact hours/week (</a:t>
            </a:r>
            <a:r>
              <a:rPr lang="en-US" dirty="0" err="1" smtClean="0"/>
              <a:t>Lec</a:t>
            </a:r>
            <a:r>
              <a:rPr lang="en-US" dirty="0" smtClean="0"/>
              <a:t>/lab) </a:t>
            </a:r>
          </a:p>
          <a:p>
            <a:r>
              <a:rPr lang="en-US" dirty="0" smtClean="0"/>
              <a:t>Instructor only gets paid for </a:t>
            </a:r>
            <a:r>
              <a:rPr lang="en-US" u="sng" dirty="0" smtClean="0"/>
              <a:t>17</a:t>
            </a:r>
            <a:r>
              <a:rPr lang="en-US" dirty="0" smtClean="0"/>
              <a:t> hours (15 hours @ full time Faculty rate</a:t>
            </a:r>
            <a:r>
              <a:rPr lang="en-US" dirty="0"/>
              <a:t>;</a:t>
            </a:r>
            <a:r>
              <a:rPr lang="en-US" dirty="0" smtClean="0"/>
              <a:t> 1-2 lab  </a:t>
            </a:r>
            <a:r>
              <a:rPr lang="en-US" dirty="0" err="1" smtClean="0"/>
              <a:t>hrs</a:t>
            </a:r>
            <a:r>
              <a:rPr lang="en-US" dirty="0" smtClean="0"/>
              <a:t>@ adjunct rate)</a:t>
            </a:r>
          </a:p>
          <a:p>
            <a:r>
              <a:rPr lang="en-US" dirty="0" smtClean="0"/>
              <a:t>If an instructor was paid 1:1 for labs, instructor would get credit for working 21 hours and get paid</a:t>
            </a:r>
            <a:r>
              <a:rPr lang="en-US" dirty="0"/>
              <a:t> </a:t>
            </a:r>
            <a:r>
              <a:rPr lang="en-US" dirty="0" smtClean="0"/>
              <a:t>for 21 </a:t>
            </a:r>
            <a:r>
              <a:rPr lang="en-US" dirty="0"/>
              <a:t>hours. </a:t>
            </a:r>
            <a:r>
              <a:rPr lang="en-US" dirty="0" smtClean="0"/>
              <a:t>This would </a:t>
            </a:r>
            <a:r>
              <a:rPr lang="en-US" dirty="0"/>
              <a:t>increase </a:t>
            </a:r>
            <a:r>
              <a:rPr lang="en-US" dirty="0" smtClean="0"/>
              <a:t>full time pay </a:t>
            </a:r>
            <a:r>
              <a:rPr lang="en-US" dirty="0"/>
              <a:t>by 4 hours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(15 hours @ full time Faculty rate; 6 </a:t>
            </a:r>
            <a:r>
              <a:rPr lang="en-US" dirty="0" err="1" smtClean="0"/>
              <a:t>hrs</a:t>
            </a:r>
            <a:r>
              <a:rPr lang="en-US" dirty="0" smtClean="0"/>
              <a:t>@ adjunct rate).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pay discrepancy for Lecture/Lab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an adjunct Faculty member teaching a 4-3-4 Biology course:</a:t>
            </a:r>
          </a:p>
          <a:p>
            <a:r>
              <a:rPr lang="en-US" dirty="0" smtClean="0"/>
              <a:t>Lecture: 3 hours (3 workload units) =      $2746.89</a:t>
            </a:r>
          </a:p>
          <a:p>
            <a:r>
              <a:rPr lang="en-US" dirty="0" smtClean="0"/>
              <a:t>Lab: 4 hours (2.667 workload units) =$2441.99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*</a:t>
            </a:r>
          </a:p>
          <a:p>
            <a:r>
              <a:rPr lang="en-US" dirty="0"/>
              <a:t>At a 1:1 lab pay rate, this instructor would actually be paid:</a:t>
            </a:r>
          </a:p>
          <a:p>
            <a:r>
              <a:rPr lang="en-US" dirty="0"/>
              <a:t> $915.63 x 4 workload units = $3662.52 </a:t>
            </a:r>
          </a:p>
          <a:p>
            <a:r>
              <a:rPr lang="en-US" dirty="0"/>
              <a:t>($1221.52 difference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This despite the fact that instructional labs typically require significant interactions with students during the lab, and also require weekly prep time before and after each lab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In addition, science lab instruction also carries with it a greater risk of exposures, accidents, or injury for instructors (i.e. corrosives, flammables, chemical exposures, carcinogens, opportunistic pathogens)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7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074" y="329031"/>
            <a:ext cx="10515600" cy="1325563"/>
          </a:xfrm>
        </p:spPr>
        <p:txBody>
          <a:bodyPr/>
          <a:lstStyle/>
          <a:p>
            <a:r>
              <a:rPr lang="en-US" b="1" dirty="0" smtClean="0"/>
              <a:t>Schools/Programs with 1:1 lab pay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SAC Nursing  Clinical Labs </a:t>
            </a:r>
            <a:r>
              <a:rPr lang="en-US" dirty="0" smtClean="0"/>
              <a:t>are paid at 1:1 rate.</a:t>
            </a:r>
          </a:p>
          <a:p>
            <a:r>
              <a:rPr lang="en-US" b="1" dirty="0" smtClean="0"/>
              <a:t>Houston Community College </a:t>
            </a:r>
            <a:r>
              <a:rPr lang="en-US" dirty="0" smtClean="0"/>
              <a:t>pays labs 1:1 including prep time for labs.</a:t>
            </a:r>
          </a:p>
          <a:p>
            <a:r>
              <a:rPr lang="en-US" b="1" dirty="0" smtClean="0"/>
              <a:t>Trinity Valley Community </a:t>
            </a:r>
            <a:r>
              <a:rPr lang="en-US" b="1" dirty="0"/>
              <a:t>College  </a:t>
            </a:r>
            <a:r>
              <a:rPr lang="en-US" dirty="0"/>
              <a:t>Athens, </a:t>
            </a:r>
            <a:r>
              <a:rPr lang="en-US" dirty="0" smtClean="0"/>
              <a:t>TX- pays labs at 1:1. </a:t>
            </a:r>
            <a:endParaRPr lang="en-US" dirty="0"/>
          </a:p>
          <a:p>
            <a:r>
              <a:rPr lang="en-US" b="1" dirty="0" smtClean="0"/>
              <a:t>St. Phillips College</a:t>
            </a:r>
            <a:r>
              <a:rPr lang="en-US" dirty="0" smtClean="0"/>
              <a:t> formerly paid labs at 1:1</a:t>
            </a:r>
          </a:p>
          <a:p>
            <a:r>
              <a:rPr lang="en-US" b="1" dirty="0" smtClean="0"/>
              <a:t>Texas State Technical College </a:t>
            </a:r>
            <a:r>
              <a:rPr lang="en-US" dirty="0" smtClean="0"/>
              <a:t>– pays labs 1:1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74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687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Faculty Loading for courses with labs</vt:lpstr>
      <vt:lpstr>Some Helpful Definitions</vt:lpstr>
      <vt:lpstr>Alamo Colleges District Policies D5.1 &amp; D5.1.2</vt:lpstr>
      <vt:lpstr>An example of lab loading at SAC</vt:lpstr>
      <vt:lpstr>Traditional loading for lab based courses SAC</vt:lpstr>
      <vt:lpstr>Pay inequity</vt:lpstr>
      <vt:lpstr>Example of pay discrepancy for Lecture/Lab</vt:lpstr>
      <vt:lpstr>Schools/Programs with 1:1 lab pay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Loading for laboratory courses</dc:title>
  <dc:creator>Rodriguez</dc:creator>
  <cp:lastModifiedBy>Barbara Knotts</cp:lastModifiedBy>
  <cp:revision>39</cp:revision>
  <cp:lastPrinted>2017-04-21T15:29:32Z</cp:lastPrinted>
  <dcterms:created xsi:type="dcterms:W3CDTF">2017-04-21T00:12:34Z</dcterms:created>
  <dcterms:modified xsi:type="dcterms:W3CDTF">2017-05-03T02:55:33Z</dcterms:modified>
</cp:coreProperties>
</file>