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67" r:id="rId3"/>
    <p:sldId id="268" r:id="rId4"/>
  </p:sldIdLst>
  <p:sldSz cx="9144000" cy="6870700"/>
  <p:notesSz cx="9144000" cy="6870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5798" autoAdjust="0"/>
  </p:normalViewPr>
  <p:slideViewPr>
    <p:cSldViewPr>
      <p:cViewPr varScale="1">
        <p:scale>
          <a:sx n="199" d="100"/>
          <a:sy n="199" d="100"/>
        </p:scale>
        <p:origin x="2296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D7609-EDB3-4985-9B7B-9C9450AD5B19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8838"/>
            <a:ext cx="3086100" cy="2319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6763"/>
            <a:ext cx="7315200" cy="2705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262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262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63304-E16D-4359-B524-45153EDD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68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3304-E16D-4359-B524-45153EDD2D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6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3304-E16D-4359-B524-45153EDD2D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65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77468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77468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77468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060840"/>
            <a:ext cx="9144000" cy="7971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7525" y="407923"/>
            <a:ext cx="8108950" cy="748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77468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3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04800" y="-6985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4200" y="1682750"/>
            <a:ext cx="4850765" cy="11055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6545" marR="5080" indent="-284480" algn="ctr">
              <a:lnSpc>
                <a:spcPct val="100800"/>
              </a:lnSpc>
              <a:spcBef>
                <a:spcPts val="75"/>
              </a:spcBef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Northwest Vista </a:t>
            </a:r>
            <a:r>
              <a:rPr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ollege</a:t>
            </a:r>
            <a:r>
              <a:rPr sz="2400" b="1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400" b="1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Community </a:t>
            </a:r>
            <a:r>
              <a:rPr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Health</a:t>
            </a:r>
            <a:r>
              <a:rPr sz="24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Advisory</a:t>
            </a:r>
            <a:r>
              <a:rPr sz="2400" b="1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Board</a:t>
            </a:r>
            <a:r>
              <a:rPr sz="2400" b="1" spc="-1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400" b="1" spc="-1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Membership 2024-2025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49200"/>
            <a:ext cx="9143998" cy="821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32806" y="1980542"/>
            <a:ext cx="1949205" cy="17117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12529" y="402666"/>
            <a:ext cx="1425231" cy="140514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21194" y="3858972"/>
            <a:ext cx="1462930" cy="1474558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0" y="279704"/>
            <a:ext cx="4476750" cy="1571625"/>
          </a:xfrm>
          <a:custGeom>
            <a:avLst/>
            <a:gdLst/>
            <a:ahLst/>
            <a:cxnLst/>
            <a:rect l="l" t="t" r="r" b="b"/>
            <a:pathLst>
              <a:path w="4476750" h="1571625">
                <a:moveTo>
                  <a:pt x="4476267" y="0"/>
                </a:moveTo>
                <a:lnTo>
                  <a:pt x="0" y="0"/>
                </a:lnTo>
                <a:lnTo>
                  <a:pt x="0" y="1571053"/>
                </a:lnTo>
                <a:lnTo>
                  <a:pt x="4476267" y="1571053"/>
                </a:lnTo>
                <a:lnTo>
                  <a:pt x="4476267" y="0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6040" y="5707599"/>
            <a:ext cx="2727960" cy="326390"/>
          </a:xfrm>
          <a:custGeom>
            <a:avLst/>
            <a:gdLst/>
            <a:ahLst/>
            <a:cxnLst/>
            <a:rect l="l" t="t" r="r" b="b"/>
            <a:pathLst>
              <a:path w="2727959" h="326389">
                <a:moveTo>
                  <a:pt x="2727820" y="0"/>
                </a:moveTo>
                <a:lnTo>
                  <a:pt x="0" y="0"/>
                </a:lnTo>
                <a:lnTo>
                  <a:pt x="0" y="326161"/>
                </a:lnTo>
                <a:lnTo>
                  <a:pt x="2727820" y="326161"/>
                </a:lnTo>
                <a:lnTo>
                  <a:pt x="2727820" y="0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841" y="3908425"/>
            <a:ext cx="3082290" cy="1666875"/>
          </a:xfrm>
          <a:custGeom>
            <a:avLst/>
            <a:gdLst/>
            <a:ahLst/>
            <a:cxnLst/>
            <a:rect l="l" t="t" r="r" b="b"/>
            <a:pathLst>
              <a:path w="3082290" h="1666875">
                <a:moveTo>
                  <a:pt x="3082099" y="0"/>
                </a:moveTo>
                <a:lnTo>
                  <a:pt x="0" y="0"/>
                </a:lnTo>
                <a:lnTo>
                  <a:pt x="0" y="1666684"/>
                </a:lnTo>
                <a:lnTo>
                  <a:pt x="3082099" y="1666684"/>
                </a:lnTo>
                <a:lnTo>
                  <a:pt x="3082099" y="0"/>
                </a:lnTo>
                <a:close/>
              </a:path>
            </a:pathLst>
          </a:custGeom>
          <a:solidFill>
            <a:srgbClr val="5D2C85"/>
          </a:solidFill>
        </p:spPr>
        <p:txBody>
          <a:bodyPr wrap="square" lIns="0" tIns="0" rIns="0" bIns="0" rtlCol="0"/>
          <a:lstStyle/>
          <a:p>
            <a:endParaRPr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5694540"/>
            <a:ext cx="4470400" cy="198755"/>
          </a:xfrm>
          <a:custGeom>
            <a:avLst/>
            <a:gdLst/>
            <a:ahLst/>
            <a:cxnLst/>
            <a:rect l="l" t="t" r="r" b="b"/>
            <a:pathLst>
              <a:path w="4470400" h="198754">
                <a:moveTo>
                  <a:pt x="4470400" y="0"/>
                </a:moveTo>
                <a:lnTo>
                  <a:pt x="0" y="0"/>
                </a:lnTo>
                <a:lnTo>
                  <a:pt x="0" y="198259"/>
                </a:lnTo>
                <a:lnTo>
                  <a:pt x="4470400" y="198259"/>
                </a:lnTo>
                <a:lnTo>
                  <a:pt x="4470400" y="0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981200"/>
            <a:ext cx="2291715" cy="1709420"/>
          </a:xfrm>
          <a:custGeom>
            <a:avLst/>
            <a:gdLst/>
            <a:ahLst/>
            <a:cxnLst/>
            <a:rect l="l" t="t" r="r" b="b"/>
            <a:pathLst>
              <a:path w="2291715" h="1709420">
                <a:moveTo>
                  <a:pt x="2291473" y="0"/>
                </a:moveTo>
                <a:lnTo>
                  <a:pt x="0" y="0"/>
                </a:lnTo>
                <a:lnTo>
                  <a:pt x="0" y="1709153"/>
                </a:lnTo>
                <a:lnTo>
                  <a:pt x="2291473" y="1709153"/>
                </a:lnTo>
                <a:lnTo>
                  <a:pt x="2291473" y="0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159CD8-5853-F2CC-5D4F-0D15FE4C6A07}"/>
              </a:ext>
            </a:extLst>
          </p:cNvPr>
          <p:cNvSpPr/>
          <p:nvPr/>
        </p:nvSpPr>
        <p:spPr>
          <a:xfrm>
            <a:off x="1348676" y="3079655"/>
            <a:ext cx="908722" cy="355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993105" y="2921385"/>
            <a:ext cx="747395" cy="715010"/>
          </a:xfrm>
          <a:custGeom>
            <a:avLst/>
            <a:gdLst/>
            <a:ahLst/>
            <a:cxnLst/>
            <a:rect l="l" t="t" r="r" b="b"/>
            <a:pathLst>
              <a:path w="747395" h="715010">
                <a:moveTo>
                  <a:pt x="746937" y="0"/>
                </a:moveTo>
                <a:lnTo>
                  <a:pt x="0" y="0"/>
                </a:lnTo>
                <a:lnTo>
                  <a:pt x="0" y="715010"/>
                </a:lnTo>
                <a:lnTo>
                  <a:pt x="746937" y="715010"/>
                </a:lnTo>
                <a:lnTo>
                  <a:pt x="746937" y="0"/>
                </a:lnTo>
                <a:close/>
              </a:path>
            </a:pathLst>
          </a:custGeom>
          <a:solidFill>
            <a:srgbClr val="5D2C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4610100" y="2565400"/>
            <a:ext cx="897890" cy="177800"/>
          </a:xfrm>
          <a:custGeom>
            <a:avLst/>
            <a:gdLst/>
            <a:ahLst/>
            <a:cxnLst/>
            <a:rect l="l" t="t" r="r" b="b"/>
            <a:pathLst>
              <a:path w="897889" h="177800">
                <a:moveTo>
                  <a:pt x="897889" y="0"/>
                </a:moveTo>
                <a:lnTo>
                  <a:pt x="0" y="0"/>
                </a:lnTo>
                <a:lnTo>
                  <a:pt x="0" y="177800"/>
                </a:lnTo>
                <a:lnTo>
                  <a:pt x="897889" y="177800"/>
                </a:lnTo>
                <a:lnTo>
                  <a:pt x="897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27300" y="3530600"/>
            <a:ext cx="1054100" cy="176920"/>
          </a:xfrm>
          <a:custGeom>
            <a:avLst/>
            <a:gdLst/>
            <a:ahLst/>
            <a:cxnLst/>
            <a:rect l="l" t="t" r="r" b="b"/>
            <a:pathLst>
              <a:path w="897889" h="177800">
                <a:moveTo>
                  <a:pt x="897889" y="0"/>
                </a:moveTo>
                <a:lnTo>
                  <a:pt x="0" y="0"/>
                </a:lnTo>
                <a:lnTo>
                  <a:pt x="0" y="177800"/>
                </a:lnTo>
                <a:lnTo>
                  <a:pt x="897889" y="177800"/>
                </a:lnTo>
                <a:lnTo>
                  <a:pt x="897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Patricia 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Chalela</a:t>
            </a:r>
            <a:endParaRPr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59508" y="3079655"/>
            <a:ext cx="897890" cy="177800"/>
          </a:xfrm>
          <a:custGeom>
            <a:avLst/>
            <a:gdLst/>
            <a:ahLst/>
            <a:cxnLst/>
            <a:rect l="l" t="t" r="r" b="b"/>
            <a:pathLst>
              <a:path w="897890" h="177800">
                <a:moveTo>
                  <a:pt x="897889" y="0"/>
                </a:moveTo>
                <a:lnTo>
                  <a:pt x="0" y="0"/>
                </a:lnTo>
                <a:lnTo>
                  <a:pt x="0" y="177800"/>
                </a:lnTo>
                <a:lnTo>
                  <a:pt x="897889" y="177800"/>
                </a:lnTo>
                <a:lnTo>
                  <a:pt x="897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Santos 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Barrientes</a:t>
            </a:r>
            <a:endParaRPr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34315" y="586218"/>
            <a:ext cx="4114800" cy="95859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1125" rIns="0" bIns="0" rtlCol="0">
            <a:spAutoFit/>
          </a:bodyPr>
          <a:lstStyle/>
          <a:p>
            <a:pPr marL="253365">
              <a:lnSpc>
                <a:spcPct val="100000"/>
              </a:lnSpc>
              <a:spcBef>
                <a:spcPts val="875"/>
              </a:spcBef>
            </a:pPr>
            <a:r>
              <a:rPr sz="2750" b="1" i="1" spc="-200" dirty="0">
                <a:solidFill>
                  <a:srgbClr val="000000"/>
                </a:solidFill>
                <a:latin typeface="Century Gothic"/>
                <a:cs typeface="Century Gothic"/>
              </a:rPr>
              <a:t>CHW</a:t>
            </a:r>
            <a:r>
              <a:rPr sz="2750" b="1" i="1" spc="-22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2750" b="1" i="1" spc="-125" dirty="0">
                <a:solidFill>
                  <a:srgbClr val="000000"/>
                </a:solidFill>
                <a:latin typeface="Century Gothic"/>
                <a:cs typeface="Century Gothic"/>
              </a:rPr>
              <a:t>ADVISORY</a:t>
            </a:r>
            <a:r>
              <a:rPr sz="2750" b="1" i="1" spc="-22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2750" b="1" i="1" spc="-10" dirty="0">
                <a:solidFill>
                  <a:srgbClr val="000000"/>
                </a:solidFill>
                <a:latin typeface="Century Gothic"/>
                <a:cs typeface="Century Gothic"/>
              </a:rPr>
              <a:t>BOARD</a:t>
            </a:r>
            <a:br>
              <a:rPr lang="en-US" sz="2750" b="1" i="1" spc="-10" dirty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n-US" sz="2750" b="1" i="1" spc="-10" dirty="0">
                <a:solidFill>
                  <a:srgbClr val="000000"/>
                </a:solidFill>
                <a:latin typeface="Century Gothic"/>
                <a:cs typeface="Century Gothic"/>
              </a:rPr>
              <a:t>MEMBERS 2024</a:t>
            </a:r>
            <a:endParaRPr sz="2750" dirty="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08241" y="5390717"/>
            <a:ext cx="759460" cy="3558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Carla</a:t>
            </a:r>
            <a:r>
              <a:rPr sz="11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11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Thomas</a:t>
            </a:r>
            <a:endParaRPr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85333" y="3599179"/>
            <a:ext cx="737870" cy="134620"/>
          </a:xfrm>
          <a:custGeom>
            <a:avLst/>
            <a:gdLst/>
            <a:ahLst/>
            <a:cxnLst/>
            <a:rect l="l" t="t" r="r" b="b"/>
            <a:pathLst>
              <a:path w="737870" h="134620">
                <a:moveTo>
                  <a:pt x="737666" y="0"/>
                </a:moveTo>
                <a:lnTo>
                  <a:pt x="0" y="0"/>
                </a:lnTo>
                <a:lnTo>
                  <a:pt x="0" y="134620"/>
                </a:lnTo>
                <a:lnTo>
                  <a:pt x="737666" y="134620"/>
                </a:lnTo>
                <a:lnTo>
                  <a:pt x="737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09033" y="3599179"/>
            <a:ext cx="648970" cy="134620"/>
          </a:xfrm>
          <a:custGeom>
            <a:avLst/>
            <a:gdLst/>
            <a:ahLst/>
            <a:cxnLst/>
            <a:rect l="l" t="t" r="r" b="b"/>
            <a:pathLst>
              <a:path w="648970" h="134620">
                <a:moveTo>
                  <a:pt x="648766" y="0"/>
                </a:moveTo>
                <a:lnTo>
                  <a:pt x="0" y="0"/>
                </a:lnTo>
                <a:lnTo>
                  <a:pt x="0" y="134620"/>
                </a:lnTo>
                <a:lnTo>
                  <a:pt x="648766" y="134620"/>
                </a:lnTo>
                <a:lnTo>
                  <a:pt x="6487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723102" y="1875059"/>
            <a:ext cx="864869" cy="1859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Vicki </a:t>
            </a:r>
            <a:r>
              <a:rPr lang="en-US" sz="11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Everett</a:t>
            </a:r>
            <a:endParaRPr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10100" y="2565400"/>
            <a:ext cx="897890" cy="160020"/>
          </a:xfrm>
          <a:custGeom>
            <a:avLst/>
            <a:gdLst/>
            <a:ahLst/>
            <a:cxnLst/>
            <a:rect l="l" t="t" r="r" b="b"/>
            <a:pathLst>
              <a:path w="897889" h="160019">
                <a:moveTo>
                  <a:pt x="0" y="0"/>
                </a:moveTo>
                <a:lnTo>
                  <a:pt x="897890" y="0"/>
                </a:lnTo>
                <a:lnTo>
                  <a:pt x="897890" y="159677"/>
                </a:lnTo>
              </a:path>
            </a:pathLst>
          </a:custGeom>
          <a:ln w="12700">
            <a:solidFill>
              <a:srgbClr val="F7A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01349" y="293030"/>
            <a:ext cx="2454910" cy="2432050"/>
          </a:xfrm>
          <a:custGeom>
            <a:avLst/>
            <a:gdLst/>
            <a:ahLst/>
            <a:cxnLst/>
            <a:rect l="l" t="t" r="r" b="b"/>
            <a:pathLst>
              <a:path w="2454909" h="2432050">
                <a:moveTo>
                  <a:pt x="2454605" y="0"/>
                </a:moveTo>
                <a:lnTo>
                  <a:pt x="0" y="0"/>
                </a:lnTo>
                <a:lnTo>
                  <a:pt x="0" y="2432024"/>
                </a:lnTo>
                <a:lnTo>
                  <a:pt x="2454605" y="2432024"/>
                </a:lnTo>
                <a:lnTo>
                  <a:pt x="2454605" y="0"/>
                </a:lnTo>
                <a:close/>
              </a:path>
            </a:pathLst>
          </a:custGeom>
          <a:solidFill>
            <a:srgbClr val="5D2C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6CCEFA-021B-920B-A466-AF41E9EE3026}"/>
              </a:ext>
            </a:extLst>
          </p:cNvPr>
          <p:cNvSpPr/>
          <p:nvPr/>
        </p:nvSpPr>
        <p:spPr>
          <a:xfrm>
            <a:off x="368567" y="5265230"/>
            <a:ext cx="908722" cy="23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3773A0E-AA27-7A2F-C80D-98A945C9479D}"/>
              </a:ext>
            </a:extLst>
          </p:cNvPr>
          <p:cNvSpPr/>
          <p:nvPr/>
        </p:nvSpPr>
        <p:spPr>
          <a:xfrm>
            <a:off x="6845241" y="1968244"/>
            <a:ext cx="908722" cy="355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18969" y="1962391"/>
            <a:ext cx="688340" cy="3539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11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Verne S. </a:t>
            </a:r>
            <a:r>
              <a:rPr lang="en-US" sz="1100" b="1" spc="-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Futagawa</a:t>
            </a:r>
            <a:endParaRPr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pic>
        <p:nvPicPr>
          <p:cNvPr id="44" name="Picture 43" descr="A person taking a selfie&#10;&#10;Description automatically generated">
            <a:extLst>
              <a:ext uri="{FF2B5EF4-FFF2-40B4-BE49-F238E27FC236}">
                <a16:creationId xmlns:a16="http://schemas.microsoft.com/office/drawing/2014/main" id="{500F1A6C-50F1-B488-E8F2-0866E99758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175" y="4147799"/>
            <a:ext cx="1195874" cy="89690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049F00B-F827-58D2-FDEA-777591EAC053}"/>
              </a:ext>
            </a:extLst>
          </p:cNvPr>
          <p:cNvSpPr/>
          <p:nvPr/>
        </p:nvSpPr>
        <p:spPr>
          <a:xfrm>
            <a:off x="1919539" y="5281334"/>
            <a:ext cx="908722" cy="22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BB8EA0-7CA3-439C-E528-7DD15CF81BF4}"/>
              </a:ext>
            </a:extLst>
          </p:cNvPr>
          <p:cNvSpPr txBox="1"/>
          <p:nvPr/>
        </p:nvSpPr>
        <p:spPr>
          <a:xfrm>
            <a:off x="304800" y="5250190"/>
            <a:ext cx="10438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Toni 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Tercero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48" name="Picture 47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49FA905A-F5BB-F9F9-1489-B49214FCC6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75" y="2151274"/>
            <a:ext cx="1474787" cy="144282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ACDFCBE-DEE7-39EB-3936-5E1300B982AC}"/>
              </a:ext>
            </a:extLst>
          </p:cNvPr>
          <p:cNvSpPr txBox="1"/>
          <p:nvPr/>
        </p:nvSpPr>
        <p:spPr>
          <a:xfrm>
            <a:off x="4796027" y="3574261"/>
            <a:ext cx="1120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Anna 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Macnack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40" name="Picture 3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984B5DF-4DD4-1A24-A3F7-409AE297D3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30" y="4008553"/>
            <a:ext cx="890479" cy="122335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4841EAF-6A18-15AC-C332-744B1832F62F}"/>
              </a:ext>
            </a:extLst>
          </p:cNvPr>
          <p:cNvSpPr txBox="1"/>
          <p:nvPr/>
        </p:nvSpPr>
        <p:spPr>
          <a:xfrm>
            <a:off x="1860374" y="5284121"/>
            <a:ext cx="10246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Gabe Aguilar</a:t>
            </a:r>
          </a:p>
        </p:txBody>
      </p:sp>
      <p:pic>
        <p:nvPicPr>
          <p:cNvPr id="9" name="Picture 8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C49E26C1-5C5B-8D7D-24A5-AADB6ACEF9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06" y="3908018"/>
            <a:ext cx="1264000" cy="144988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AF43DB4-A594-B7D1-9B60-2A735B6678BF}"/>
              </a:ext>
            </a:extLst>
          </p:cNvPr>
          <p:cNvSpPr txBox="1"/>
          <p:nvPr/>
        </p:nvSpPr>
        <p:spPr>
          <a:xfrm>
            <a:off x="3440951" y="5391196"/>
            <a:ext cx="10294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Pegeen Seger</a:t>
            </a:r>
          </a:p>
        </p:txBody>
      </p:sp>
      <p:pic>
        <p:nvPicPr>
          <p:cNvPr id="16" name="Picture 15" descr="A person in a suit and tie&#10;&#10;Description automatically generated">
            <a:extLst>
              <a:ext uri="{FF2B5EF4-FFF2-40B4-BE49-F238E27FC236}">
                <a16:creationId xmlns:a16="http://schemas.microsoft.com/office/drawing/2014/main" id="{FE1CA099-90D7-3F02-C1E6-C2FBC265DD8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011" y="406907"/>
            <a:ext cx="1189182" cy="1504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FF684F-3AB6-106D-3986-DED4E43271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350" y="2075668"/>
            <a:ext cx="1056951" cy="1479077"/>
          </a:xfrm>
          <a:prstGeom prst="rect">
            <a:avLst/>
          </a:prstGeom>
        </p:spPr>
      </p:pic>
      <p:pic>
        <p:nvPicPr>
          <p:cNvPr id="26" name="Picture 25" descr="A person with dark hair wearing a red cardigan and black polka dot shirt&#10;&#10;Description automatically generated">
            <a:extLst>
              <a:ext uri="{FF2B5EF4-FFF2-40B4-BE49-F238E27FC236}">
                <a16:creationId xmlns:a16="http://schemas.microsoft.com/office/drawing/2014/main" id="{4CE6DEF1-5BB4-7ED9-224E-9CF1E0C75F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33" y="2838957"/>
            <a:ext cx="1201101" cy="16815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CD8A62-523B-DDF5-C714-4E78DD972B06}"/>
              </a:ext>
            </a:extLst>
          </p:cNvPr>
          <p:cNvSpPr txBox="1"/>
          <p:nvPr/>
        </p:nvSpPr>
        <p:spPr>
          <a:xfrm>
            <a:off x="6547049" y="4499085"/>
            <a:ext cx="942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Trebuchet MS" panose="020B0603020202020204" pitchFamily="34" charset="0"/>
              </a:rPr>
              <a:t>Inez I. Cruz</a:t>
            </a:r>
          </a:p>
        </p:txBody>
      </p:sp>
      <p:pic>
        <p:nvPicPr>
          <p:cNvPr id="24" name="Picture 23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C5F0DDB0-EE2B-3046-73BF-4130C58BA4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25" y="3832700"/>
            <a:ext cx="1029449" cy="137259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1AF6BF2-2678-490E-A46C-7B6AE60B1C3A}"/>
              </a:ext>
            </a:extLst>
          </p:cNvPr>
          <p:cNvSpPr txBox="1"/>
          <p:nvPr/>
        </p:nvSpPr>
        <p:spPr>
          <a:xfrm>
            <a:off x="7394803" y="5296523"/>
            <a:ext cx="17491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Elisabeth M. de la Rosa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" y="6075791"/>
            <a:ext cx="9143998" cy="8214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289800" y="2857500"/>
            <a:ext cx="965200" cy="2590800"/>
          </a:xfrm>
          <a:custGeom>
            <a:avLst/>
            <a:gdLst/>
            <a:ahLst/>
            <a:cxnLst/>
            <a:rect l="l" t="t" r="r" b="b"/>
            <a:pathLst>
              <a:path w="965200" h="2590800">
                <a:moveTo>
                  <a:pt x="0" y="2590800"/>
                </a:moveTo>
                <a:lnTo>
                  <a:pt x="965200" y="2590800"/>
                </a:lnTo>
                <a:lnTo>
                  <a:pt x="965200" y="0"/>
                </a:lnTo>
                <a:lnTo>
                  <a:pt x="0" y="0"/>
                </a:lnTo>
                <a:lnTo>
                  <a:pt x="0" y="2590800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79704"/>
            <a:ext cx="1571625" cy="1571625"/>
          </a:xfrm>
          <a:custGeom>
            <a:avLst/>
            <a:gdLst/>
            <a:ahLst/>
            <a:cxnLst/>
            <a:rect l="l" t="t" r="r" b="b"/>
            <a:pathLst>
              <a:path w="1571625" h="1571625">
                <a:moveTo>
                  <a:pt x="0" y="1571053"/>
                </a:moveTo>
                <a:lnTo>
                  <a:pt x="1571396" y="1571053"/>
                </a:lnTo>
                <a:lnTo>
                  <a:pt x="1571396" y="0"/>
                </a:lnTo>
                <a:lnTo>
                  <a:pt x="0" y="0"/>
                </a:lnTo>
                <a:lnTo>
                  <a:pt x="0" y="1571053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/>
          <a:lstStyle/>
          <a:p>
            <a:endPara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89800" y="279400"/>
            <a:ext cx="1854200" cy="2432050"/>
          </a:xfrm>
          <a:custGeom>
            <a:avLst/>
            <a:gdLst/>
            <a:ahLst/>
            <a:cxnLst/>
            <a:rect l="l" t="t" r="r" b="b"/>
            <a:pathLst>
              <a:path w="1854200" h="2432050">
                <a:moveTo>
                  <a:pt x="0" y="2432024"/>
                </a:moveTo>
                <a:lnTo>
                  <a:pt x="1854200" y="2432024"/>
                </a:lnTo>
                <a:lnTo>
                  <a:pt x="1854200" y="0"/>
                </a:lnTo>
                <a:lnTo>
                  <a:pt x="0" y="0"/>
                </a:lnTo>
                <a:lnTo>
                  <a:pt x="0" y="2432024"/>
                </a:lnTo>
                <a:close/>
              </a:path>
            </a:pathLst>
          </a:custGeom>
          <a:solidFill>
            <a:srgbClr val="5D2C85"/>
          </a:solidFill>
        </p:spPr>
        <p:txBody>
          <a:bodyPr wrap="square" lIns="0" tIns="0" rIns="0" bIns="0" rtlCol="0"/>
          <a:lstStyle/>
          <a:p>
            <a:endPara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89800" y="5566638"/>
            <a:ext cx="1854200" cy="326390"/>
          </a:xfrm>
          <a:custGeom>
            <a:avLst/>
            <a:gdLst/>
            <a:ahLst/>
            <a:cxnLst/>
            <a:rect l="l" t="t" r="r" b="b"/>
            <a:pathLst>
              <a:path w="1854200" h="326389">
                <a:moveTo>
                  <a:pt x="0" y="326161"/>
                </a:moveTo>
                <a:lnTo>
                  <a:pt x="1854200" y="326161"/>
                </a:lnTo>
                <a:lnTo>
                  <a:pt x="1854200" y="0"/>
                </a:lnTo>
                <a:lnTo>
                  <a:pt x="0" y="0"/>
                </a:lnTo>
                <a:lnTo>
                  <a:pt x="0" y="326161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/>
          <a:lstStyle/>
          <a:p>
            <a:endPara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845305"/>
            <a:ext cx="1571625" cy="1666875"/>
          </a:xfrm>
          <a:custGeom>
            <a:avLst/>
            <a:gdLst/>
            <a:ahLst/>
            <a:cxnLst/>
            <a:rect l="l" t="t" r="r" b="b"/>
            <a:pathLst>
              <a:path w="1571625" h="1666875">
                <a:moveTo>
                  <a:pt x="0" y="1666684"/>
                </a:moveTo>
                <a:lnTo>
                  <a:pt x="1571396" y="1666684"/>
                </a:lnTo>
                <a:lnTo>
                  <a:pt x="1571396" y="0"/>
                </a:lnTo>
                <a:lnTo>
                  <a:pt x="0" y="0"/>
                </a:lnTo>
                <a:lnTo>
                  <a:pt x="0" y="1666684"/>
                </a:lnTo>
                <a:close/>
              </a:path>
            </a:pathLst>
          </a:custGeom>
          <a:solidFill>
            <a:srgbClr val="5D2C85"/>
          </a:solidFill>
        </p:spPr>
        <p:txBody>
          <a:bodyPr wrap="square" lIns="0" tIns="0" rIns="0" bIns="0" rtlCol="0"/>
          <a:lstStyle/>
          <a:p>
            <a:endPara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5694540"/>
            <a:ext cx="1571625" cy="198755"/>
          </a:xfrm>
          <a:custGeom>
            <a:avLst/>
            <a:gdLst/>
            <a:ahLst/>
            <a:cxnLst/>
            <a:rect l="l" t="t" r="r" b="b"/>
            <a:pathLst>
              <a:path w="1571625" h="198754">
                <a:moveTo>
                  <a:pt x="0" y="198259"/>
                </a:moveTo>
                <a:lnTo>
                  <a:pt x="1571396" y="198259"/>
                </a:lnTo>
                <a:lnTo>
                  <a:pt x="1571396" y="0"/>
                </a:lnTo>
                <a:lnTo>
                  <a:pt x="0" y="0"/>
                </a:lnTo>
                <a:lnTo>
                  <a:pt x="0" y="198259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981200"/>
            <a:ext cx="1571625" cy="1709420"/>
          </a:xfrm>
          <a:custGeom>
            <a:avLst/>
            <a:gdLst/>
            <a:ahLst/>
            <a:cxnLst/>
            <a:rect l="l" t="t" r="r" b="b"/>
            <a:pathLst>
              <a:path w="1571625" h="1709420">
                <a:moveTo>
                  <a:pt x="0" y="1709153"/>
                </a:moveTo>
                <a:lnTo>
                  <a:pt x="1571396" y="1709153"/>
                </a:lnTo>
                <a:lnTo>
                  <a:pt x="1571396" y="0"/>
                </a:lnTo>
                <a:lnTo>
                  <a:pt x="0" y="0"/>
                </a:lnTo>
                <a:lnTo>
                  <a:pt x="0" y="1709153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97061" y="2861691"/>
            <a:ext cx="747395" cy="1721485"/>
          </a:xfrm>
          <a:custGeom>
            <a:avLst/>
            <a:gdLst/>
            <a:ahLst/>
            <a:cxnLst/>
            <a:rect l="l" t="t" r="r" b="b"/>
            <a:pathLst>
              <a:path w="747395" h="1721485">
                <a:moveTo>
                  <a:pt x="746937" y="0"/>
                </a:moveTo>
                <a:lnTo>
                  <a:pt x="0" y="0"/>
                </a:lnTo>
                <a:lnTo>
                  <a:pt x="0" y="1721332"/>
                </a:lnTo>
                <a:lnTo>
                  <a:pt x="746937" y="1721332"/>
                </a:lnTo>
                <a:lnTo>
                  <a:pt x="746937" y="0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97061" y="4733290"/>
            <a:ext cx="747395" cy="715010"/>
          </a:xfrm>
          <a:custGeom>
            <a:avLst/>
            <a:gdLst/>
            <a:ahLst/>
            <a:cxnLst/>
            <a:rect l="l" t="t" r="r" b="b"/>
            <a:pathLst>
              <a:path w="747395" h="715010">
                <a:moveTo>
                  <a:pt x="746937" y="0"/>
                </a:moveTo>
                <a:lnTo>
                  <a:pt x="0" y="0"/>
                </a:lnTo>
                <a:lnTo>
                  <a:pt x="0" y="715010"/>
                </a:lnTo>
                <a:lnTo>
                  <a:pt x="746937" y="715010"/>
                </a:lnTo>
                <a:lnTo>
                  <a:pt x="746937" y="0"/>
                </a:lnTo>
                <a:close/>
              </a:path>
            </a:pathLst>
          </a:custGeom>
          <a:solidFill>
            <a:srgbClr val="5D2C85"/>
          </a:solidFill>
        </p:spPr>
        <p:txBody>
          <a:bodyPr wrap="square" lIns="0" tIns="0" rIns="0" bIns="0" rtlCol="0"/>
          <a:lstStyle/>
          <a:p>
            <a:endPara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10497" y="225753"/>
            <a:ext cx="5718810" cy="5816600"/>
            <a:chOff x="1571396" y="209550"/>
            <a:chExt cx="5718810" cy="5816600"/>
          </a:xfrm>
        </p:grpSpPr>
        <p:sp>
          <p:nvSpPr>
            <p:cNvPr id="13" name="object 13"/>
            <p:cNvSpPr/>
            <p:nvPr/>
          </p:nvSpPr>
          <p:spPr>
            <a:xfrm>
              <a:off x="1571396" y="209550"/>
              <a:ext cx="5718810" cy="5816600"/>
            </a:xfrm>
            <a:custGeom>
              <a:avLst/>
              <a:gdLst/>
              <a:ahLst/>
              <a:cxnLst/>
              <a:rect l="l" t="t" r="r" b="b"/>
              <a:pathLst>
                <a:path w="5718809" h="5816600">
                  <a:moveTo>
                    <a:pt x="5718403" y="0"/>
                  </a:moveTo>
                  <a:lnTo>
                    <a:pt x="0" y="0"/>
                  </a:lnTo>
                  <a:lnTo>
                    <a:pt x="0" y="5816600"/>
                  </a:lnTo>
                  <a:lnTo>
                    <a:pt x="5718403" y="5816600"/>
                  </a:lnTo>
                  <a:lnTo>
                    <a:pt x="5718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905266" y="368300"/>
              <a:ext cx="1894205" cy="5562600"/>
            </a:xfrm>
            <a:custGeom>
              <a:avLst/>
              <a:gdLst/>
              <a:ahLst/>
              <a:cxnLst/>
              <a:rect l="l" t="t" r="r" b="b"/>
              <a:pathLst>
                <a:path w="1894204" h="5562600">
                  <a:moveTo>
                    <a:pt x="1893709" y="0"/>
                  </a:moveTo>
                  <a:lnTo>
                    <a:pt x="0" y="0"/>
                  </a:lnTo>
                  <a:lnTo>
                    <a:pt x="0" y="5562600"/>
                  </a:lnTo>
                  <a:lnTo>
                    <a:pt x="1893709" y="5562600"/>
                  </a:lnTo>
                  <a:lnTo>
                    <a:pt x="189370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987715" y="683690"/>
            <a:ext cx="4823460" cy="402590"/>
            <a:chOff x="2063788" y="373684"/>
            <a:chExt cx="4823460" cy="40259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3788" y="373684"/>
              <a:ext cx="1732635" cy="14041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803878" y="373684"/>
              <a:ext cx="3083560" cy="140970"/>
            </a:xfrm>
            <a:custGeom>
              <a:avLst/>
              <a:gdLst/>
              <a:ahLst/>
              <a:cxnLst/>
              <a:rect l="l" t="t" r="r" b="b"/>
              <a:pathLst>
                <a:path w="3083559" h="140970">
                  <a:moveTo>
                    <a:pt x="3083331" y="0"/>
                  </a:moveTo>
                  <a:lnTo>
                    <a:pt x="0" y="0"/>
                  </a:lnTo>
                  <a:lnTo>
                    <a:pt x="0" y="140411"/>
                  </a:lnTo>
                  <a:lnTo>
                    <a:pt x="3083331" y="140411"/>
                  </a:lnTo>
                  <a:lnTo>
                    <a:pt x="308333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92101" y="393526"/>
              <a:ext cx="1307503" cy="952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8577" y="541233"/>
              <a:ext cx="1456303" cy="234787"/>
            </a:xfrm>
            <a:prstGeom prst="rect">
              <a:avLst/>
            </a:prstGeom>
          </p:spPr>
        </p:pic>
      </p:grp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469240"/>
              </p:ext>
            </p:extLst>
          </p:nvPr>
        </p:nvGraphicFramePr>
        <p:xfrm>
          <a:off x="1980479" y="665008"/>
          <a:ext cx="4837931" cy="54645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2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1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40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6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04525" y="938763"/>
            <a:ext cx="2469912" cy="25987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34837" y="2047619"/>
            <a:ext cx="1518810" cy="234180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3874162" y="2047428"/>
            <a:ext cx="2084070" cy="254000"/>
            <a:chOff x="3881487" y="2104162"/>
            <a:chExt cx="2084070" cy="254000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81487" y="2104162"/>
              <a:ext cx="1069533" cy="23418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54447" y="2249509"/>
              <a:ext cx="1010857" cy="108278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25284" y="2482156"/>
            <a:ext cx="1426330" cy="25303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025284" y="3335584"/>
            <a:ext cx="1456273" cy="234920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3873481" y="3322869"/>
            <a:ext cx="2551430" cy="260350"/>
            <a:chOff x="3881487" y="3386358"/>
            <a:chExt cx="2551430" cy="260350"/>
          </a:xfrm>
        </p:grpSpPr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81487" y="3386358"/>
              <a:ext cx="1180616" cy="26000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68323" y="3526844"/>
              <a:ext cx="1364564" cy="119526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44762" y="3959439"/>
            <a:ext cx="971036" cy="89084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880633" y="3805881"/>
            <a:ext cx="1987196" cy="25989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A045256-EB3E-E083-E46B-C5E0CF9D28C4}"/>
              </a:ext>
            </a:extLst>
          </p:cNvPr>
          <p:cNvSpPr txBox="1"/>
          <p:nvPr/>
        </p:nvSpPr>
        <p:spPr>
          <a:xfrm>
            <a:off x="3082122" y="50958"/>
            <a:ext cx="21371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CHW Advisory Board Members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4E7676-91D9-E4A6-B6B9-5FDC0FB49DEB}"/>
              </a:ext>
            </a:extLst>
          </p:cNvPr>
          <p:cNvSpPr txBox="1"/>
          <p:nvPr/>
        </p:nvSpPr>
        <p:spPr>
          <a:xfrm>
            <a:off x="1971665" y="2866730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Alamo Colleges Economic</a:t>
            </a:r>
          </a:p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Workforce Development	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767834-B862-1681-9B86-9C72F3FFFACA}"/>
              </a:ext>
            </a:extLst>
          </p:cNvPr>
          <p:cNvSpPr txBox="1"/>
          <p:nvPr/>
        </p:nvSpPr>
        <p:spPr>
          <a:xfrm>
            <a:off x="3803694" y="2825750"/>
            <a:ext cx="3191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Vern S. </a:t>
            </a: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Futagawa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 Executive for Skills Development Fund Grant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9044CAD-C822-0B77-8125-D207199646F1}"/>
              </a:ext>
            </a:extLst>
          </p:cNvPr>
          <p:cNvSpPr txBox="1"/>
          <p:nvPr/>
        </p:nvSpPr>
        <p:spPr>
          <a:xfrm>
            <a:off x="2060924" y="5595607"/>
            <a:ext cx="15488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Antonio Community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353351-5E50-FD69-842C-E71517D5B2D6}"/>
              </a:ext>
            </a:extLst>
          </p:cNvPr>
          <p:cNvSpPr txBox="1"/>
          <p:nvPr/>
        </p:nvSpPr>
        <p:spPr>
          <a:xfrm>
            <a:off x="3848840" y="5559318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Pegeen Seger</a:t>
            </a:r>
          </a:p>
          <a:p>
            <a:r>
              <a:rPr lang="en-US" sz="1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 Health, Retired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CB5616B-3F66-D77A-EF1A-4BF1009B25EB}"/>
              </a:ext>
            </a:extLst>
          </p:cNvPr>
          <p:cNvSpPr txBox="1"/>
          <p:nvPr/>
        </p:nvSpPr>
        <p:spPr>
          <a:xfrm>
            <a:off x="2037905" y="5188764"/>
            <a:ext cx="1471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 Health San Antonio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D6DD49-CE7D-4F67-E199-D5254A7F8956}"/>
              </a:ext>
            </a:extLst>
          </p:cNvPr>
          <p:cNvSpPr txBox="1"/>
          <p:nvPr/>
        </p:nvSpPr>
        <p:spPr>
          <a:xfrm>
            <a:off x="3831934" y="5060907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Santos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Barrientes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CHW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4F8334-6155-D947-C622-F4795C5C272B}"/>
              </a:ext>
            </a:extLst>
          </p:cNvPr>
          <p:cNvSpPr txBox="1"/>
          <p:nvPr/>
        </p:nvSpPr>
        <p:spPr>
          <a:xfrm>
            <a:off x="3764629" y="147728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Tonie </a:t>
            </a:r>
            <a:r>
              <a:rPr lang="en-US" sz="900" dirty="0" err="1"/>
              <a:t>Tercero</a:t>
            </a:r>
            <a:endParaRPr lang="en-US" sz="900" dirty="0"/>
          </a:p>
          <a:p>
            <a:r>
              <a:rPr lang="en-US" sz="900" dirty="0"/>
              <a:t>Patient Advocate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0B09D8-58D6-97EF-6D8E-17F78BB2B96A}"/>
              </a:ext>
            </a:extLst>
          </p:cNvPr>
          <p:cNvSpPr txBox="1"/>
          <p:nvPr/>
        </p:nvSpPr>
        <p:spPr>
          <a:xfrm>
            <a:off x="3803694" y="2418373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Victoria Everett</a:t>
            </a:r>
          </a:p>
          <a:p>
            <a:r>
              <a:rPr lang="en-US" sz="900" dirty="0"/>
              <a:t>Program Coordinator/Quality Assurance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68A7F1-5BAA-55E8-B741-D72A078B4437}"/>
              </a:ext>
            </a:extLst>
          </p:cNvPr>
          <p:cNvSpPr txBox="1"/>
          <p:nvPr/>
        </p:nvSpPr>
        <p:spPr>
          <a:xfrm>
            <a:off x="3780946" y="4652367"/>
            <a:ext cx="309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Inez I Cruz</a:t>
            </a:r>
          </a:p>
          <a:p>
            <a:r>
              <a:rPr lang="en-US" sz="1000" dirty="0"/>
              <a:t>Director, Community Integration and Partnerships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341DA8-B8EB-BC7D-41F0-F0A6AD2492E2}"/>
              </a:ext>
            </a:extLst>
          </p:cNvPr>
          <p:cNvSpPr txBox="1"/>
          <p:nvPr/>
        </p:nvSpPr>
        <p:spPr>
          <a:xfrm>
            <a:off x="2013114" y="4644617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UT Health, School </a:t>
            </a:r>
          </a:p>
          <a:p>
            <a:r>
              <a:rPr lang="en-US" sz="1000" dirty="0"/>
              <a:t>Of Public Health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BE9892-76FF-9510-060C-07F253FB1F4B}"/>
              </a:ext>
            </a:extLst>
          </p:cNvPr>
          <p:cNvSpPr txBox="1"/>
          <p:nvPr/>
        </p:nvSpPr>
        <p:spPr>
          <a:xfrm>
            <a:off x="2013557" y="1513462"/>
            <a:ext cx="1484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/>
              <a:t>Planned Parenthood of</a:t>
            </a:r>
          </a:p>
          <a:p>
            <a:pPr algn="l"/>
            <a:r>
              <a:rPr lang="en-US" sz="1000" dirty="0"/>
              <a:t>South Texas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0DA151-A9D9-381C-5DB8-8E3A6130EBBD}"/>
              </a:ext>
            </a:extLst>
          </p:cNvPr>
          <p:cNvSpPr txBox="1"/>
          <p:nvPr/>
        </p:nvSpPr>
        <p:spPr>
          <a:xfrm>
            <a:off x="1967181" y="4212897"/>
            <a:ext cx="15760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UT Health Institute for the </a:t>
            </a:r>
          </a:p>
          <a:p>
            <a:r>
              <a:rPr lang="en-US" sz="900" dirty="0"/>
              <a:t>Integration of Medicine and</a:t>
            </a:r>
          </a:p>
          <a:p>
            <a:r>
              <a:rPr lang="en-US" sz="900" dirty="0"/>
              <a:t> Science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15C3FE-EC5F-608B-7EFE-04AEE8A84ADF}"/>
              </a:ext>
            </a:extLst>
          </p:cNvPr>
          <p:cNvSpPr txBox="1"/>
          <p:nvPr/>
        </p:nvSpPr>
        <p:spPr>
          <a:xfrm>
            <a:off x="3813866" y="4252253"/>
            <a:ext cx="1928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Elisabeth M. de la Rosa</a:t>
            </a:r>
          </a:p>
          <a:p>
            <a:r>
              <a:rPr lang="en-US" sz="1000" dirty="0"/>
              <a:t>Operations Research Manager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137</Words>
  <Application>Microsoft Macintosh PowerPoint</Application>
  <PresentationFormat>Custom</PresentationFormat>
  <Paragraphs>41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Century Gothic</vt:lpstr>
      <vt:lpstr>Tahoma</vt:lpstr>
      <vt:lpstr>Times New Roman</vt:lpstr>
      <vt:lpstr>Trebuchet MS</vt:lpstr>
      <vt:lpstr>Office Theme</vt:lpstr>
      <vt:lpstr>Northwest Vista College Community Health Advisory Board Membership 2024-2025</vt:lpstr>
      <vt:lpstr>CHW ADVISORY BOARD MEMBERS 2024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CHW Program-Advisory Board-pdf</dc:title>
  <dc:creator>Owner</dc:creator>
  <cp:lastModifiedBy>Gonzalez Hernandez, Ricardo A</cp:lastModifiedBy>
  <cp:revision>25</cp:revision>
  <cp:lastPrinted>2024-10-18T16:22:22Z</cp:lastPrinted>
  <dcterms:created xsi:type="dcterms:W3CDTF">2022-06-14T22:09:11Z</dcterms:created>
  <dcterms:modified xsi:type="dcterms:W3CDTF">2024-10-18T18:08:58Z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2022-06-14T00:00:00Z</vt:filetime>
  </property>
  <property fmtid="{D5CDD505-2E9C-101B-9397-08002B2CF9AE}" pid="3" name="Creator">
    <vt:lpwstr>Adobe Illustrator 26.3 (Windows)</vt:lpwstr>
  </property>
  <property fmtid="{D5CDD505-2E9C-101B-9397-08002B2CF9AE}" pid="4" name="LastSaved">
    <vt:filetime>2022-06-14T00:00:00Z</vt:filetime>
  </property>
</Properties>
</file>