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notesMasterIdLst>
    <p:notesMasterId r:id="rId7"/>
  </p:notesMasterIdLst>
  <p:sldIdLst>
    <p:sldId id="256" r:id="rId2"/>
    <p:sldId id="257" r:id="rId3"/>
    <p:sldId id="264" r:id="rId4"/>
    <p:sldId id="265"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76961" autoAdjust="0"/>
  </p:normalViewPr>
  <p:slideViewPr>
    <p:cSldViewPr snapToGrid="0">
      <p:cViewPr varScale="1">
        <p:scale>
          <a:sx n="66" d="100"/>
          <a:sy n="66" d="100"/>
        </p:scale>
        <p:origin x="5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E9844-5720-4C72-A952-B1689D1809E2}"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2CC1D-EC9B-4B22-A3DE-71ECBE70ED8D}" type="slidenum">
              <a:rPr lang="en-US" smtClean="0"/>
              <a:t>‹#›</a:t>
            </a:fld>
            <a:endParaRPr lang="en-US"/>
          </a:p>
        </p:txBody>
      </p:sp>
    </p:spTree>
    <p:extLst>
      <p:ext uri="{BB962C8B-B14F-4D97-AF65-F5344CB8AC3E}">
        <p14:creationId xmlns:p14="http://schemas.microsoft.com/office/powerpoint/2010/main" val="412055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presentation for faculty on how to view letters of accommodation through the Guardian System</a:t>
            </a:r>
            <a:endParaRPr lang="en-US" dirty="0"/>
          </a:p>
        </p:txBody>
      </p:sp>
      <p:sp>
        <p:nvSpPr>
          <p:cNvPr id="4" name="Slide Number Placeholder 3"/>
          <p:cNvSpPr>
            <a:spLocks noGrp="1"/>
          </p:cNvSpPr>
          <p:nvPr>
            <p:ph type="sldNum" sz="quarter" idx="10"/>
          </p:nvPr>
        </p:nvSpPr>
        <p:spPr/>
        <p:txBody>
          <a:bodyPr/>
          <a:lstStyle/>
          <a:p>
            <a:fld id="{3332CC1D-EC9B-4B22-A3DE-71ECBE70ED8D}" type="slidenum">
              <a:rPr lang="en-US" smtClean="0"/>
              <a:t>1</a:t>
            </a:fld>
            <a:endParaRPr lang="en-US"/>
          </a:p>
        </p:txBody>
      </p:sp>
    </p:spTree>
    <p:extLst>
      <p:ext uri="{BB962C8B-B14F-4D97-AF65-F5344CB8AC3E}">
        <p14:creationId xmlns:p14="http://schemas.microsoft.com/office/powerpoint/2010/main" val="276255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from a member of the DSS staff via outlook notifying you that you received a Letter of Accommodation.  In this email, click the link “Login to Guardian Portal”.</a:t>
            </a:r>
          </a:p>
          <a:p>
            <a:r>
              <a:rPr lang="en-US" dirty="0"/>
              <a:t>After opening the link, you will see the Single Sign-On (SSO) for your Alamo account. If you are already logged into your Alamo account on the same browser you may be logged into Guardian automatically.</a:t>
            </a:r>
          </a:p>
          <a:p>
            <a:r>
              <a:rPr lang="en-US" dirty="0"/>
              <a:t>(Replies to this email will automatically be routed to whomever sent you the Letter through Guardian.)</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3332CC1D-EC9B-4B22-A3DE-71ECBE70ED8D}" type="slidenum">
              <a:rPr lang="en-US" smtClean="0"/>
              <a:t>2</a:t>
            </a:fld>
            <a:endParaRPr lang="en-US"/>
          </a:p>
        </p:txBody>
      </p:sp>
    </p:spTree>
    <p:extLst>
      <p:ext uri="{BB962C8B-B14F-4D97-AF65-F5344CB8AC3E}">
        <p14:creationId xmlns:p14="http://schemas.microsoft.com/office/powerpoint/2010/main" val="377761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logging into Guardian, you will likely see the form submission screen. This is the screen anyone without a caseload sees. As a faculty member you will most likely</a:t>
            </a:r>
            <a:r>
              <a:rPr lang="en-US" baseline="0" dirty="0"/>
              <a:t> not be </a:t>
            </a:r>
            <a:r>
              <a:rPr lang="en-US" dirty="0"/>
              <a:t>assigned any cases, instead will only be “associated” with them.</a:t>
            </a:r>
          </a:p>
          <a:p>
            <a:endParaRPr lang="en-US" dirty="0"/>
          </a:p>
          <a:p>
            <a:r>
              <a:rPr lang="en-US" dirty="0"/>
              <a:t>However, from any screen within Guardian, you will always see a Case Association link and the notification Bell Icon at the top.</a:t>
            </a:r>
          </a:p>
          <a:p>
            <a:endParaRPr lang="en-US" dirty="0"/>
          </a:p>
          <a:p>
            <a:r>
              <a:rPr lang="en-US" dirty="0"/>
              <a:t>If this is your first time opening the letter you may click the Bell Icon to see anything new you have received.</a:t>
            </a:r>
          </a:p>
          <a:p>
            <a:endParaRPr lang="en-US" dirty="0"/>
          </a:p>
          <a:p>
            <a:r>
              <a:rPr lang="en-US" dirty="0"/>
              <a:t>If you have already opened the letter previously and wish to view it again, click on Case Association at the top of the screen</a:t>
            </a:r>
          </a:p>
          <a:p>
            <a:endParaRPr lang="en-US" dirty="0"/>
          </a:p>
          <a:p>
            <a:r>
              <a:rPr lang="en-US" dirty="0"/>
              <a:t>In the Case Association Screen you will see every “Case” you are associated with. Depending on your involvement</a:t>
            </a:r>
            <a:r>
              <a:rPr lang="en-US" baseline="0" dirty="0"/>
              <a:t> with other cases, not every case in this screen could mean a Letter of Accommodation.</a:t>
            </a:r>
            <a:endParaRPr lang="en-US" dirty="0"/>
          </a:p>
          <a:p>
            <a:endParaRPr lang="en-US" dirty="0"/>
          </a:p>
          <a:p>
            <a:r>
              <a:rPr lang="en-US" baseline="0" dirty="0"/>
              <a:t>From this screen, c</a:t>
            </a:r>
            <a:r>
              <a:rPr lang="en-US" dirty="0"/>
              <a:t>lick on “View Case Details” of the case you wish to view the progress or LOA of. You will not have access to any information you are not supposed to see.</a:t>
            </a:r>
          </a:p>
          <a:p>
            <a:endParaRPr lang="en-US" dirty="0"/>
          </a:p>
          <a:p>
            <a:r>
              <a:rPr lang="en-US" dirty="0"/>
              <a:t>Additionally, The cases in this screen</a:t>
            </a:r>
            <a:r>
              <a:rPr lang="en-US" baseline="0" dirty="0"/>
              <a:t> will disappear from your view once the case is closed at the end of the semester.</a:t>
            </a:r>
            <a:endParaRPr lang="en-US" dirty="0"/>
          </a:p>
          <a:p>
            <a:endParaRPr lang="en-US" dirty="0"/>
          </a:p>
        </p:txBody>
      </p:sp>
      <p:sp>
        <p:nvSpPr>
          <p:cNvPr id="4" name="Slide Number Placeholder 3"/>
          <p:cNvSpPr>
            <a:spLocks noGrp="1"/>
          </p:cNvSpPr>
          <p:nvPr>
            <p:ph type="sldNum" sz="quarter" idx="10"/>
          </p:nvPr>
        </p:nvSpPr>
        <p:spPr/>
        <p:txBody>
          <a:bodyPr/>
          <a:lstStyle/>
          <a:p>
            <a:fld id="{3332CC1D-EC9B-4B22-A3DE-71ECBE70ED8D}" type="slidenum">
              <a:rPr lang="en-US" smtClean="0"/>
              <a:t>3</a:t>
            </a:fld>
            <a:endParaRPr lang="en-US"/>
          </a:p>
        </p:txBody>
      </p:sp>
    </p:spTree>
    <p:extLst>
      <p:ext uri="{BB962C8B-B14F-4D97-AF65-F5344CB8AC3E}">
        <p14:creationId xmlns:p14="http://schemas.microsoft.com/office/powerpoint/2010/main" val="279354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Case open, you can view any correspondence sent to you through Guardian regarding that specific case. To view the LOA click the blue “Click Here to View Email” link. That will open the LOA for you to view</a:t>
            </a:r>
            <a:r>
              <a:rPr lang="en-US" baseline="0" dirty="0"/>
              <a:t> the student’s name, course, and accommodations</a:t>
            </a:r>
            <a:endParaRPr lang="en-US"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bottom of the LOA there</a:t>
            </a:r>
            <a:r>
              <a:rPr lang="en-US" baseline="0" dirty="0"/>
              <a:t> will likely</a:t>
            </a:r>
            <a:r>
              <a:rPr lang="en-US" dirty="0"/>
              <a:t> be a PDF of the letter available to download</a:t>
            </a:r>
            <a:r>
              <a:rPr lang="en-US" baseline="0" dirty="0"/>
              <a:t>. I</a:t>
            </a:r>
            <a:r>
              <a:rPr lang="en-US" dirty="0"/>
              <a:t>t is more secure to keep the letter within the Guardian system, but you are welcome to download the PDF at your discretion. Keep in mind you need to destroy any downloaded or printed copies at the end of the semester or in the event the student is no longer in your class.</a:t>
            </a:r>
          </a:p>
          <a:p>
            <a:endParaRPr lang="en-US" dirty="0"/>
          </a:p>
        </p:txBody>
      </p:sp>
      <p:sp>
        <p:nvSpPr>
          <p:cNvPr id="4" name="Slide Number Placeholder 3"/>
          <p:cNvSpPr>
            <a:spLocks noGrp="1"/>
          </p:cNvSpPr>
          <p:nvPr>
            <p:ph type="sldNum" sz="quarter" idx="10"/>
          </p:nvPr>
        </p:nvSpPr>
        <p:spPr/>
        <p:txBody>
          <a:bodyPr/>
          <a:lstStyle/>
          <a:p>
            <a:fld id="{3332CC1D-EC9B-4B22-A3DE-71ECBE70ED8D}" type="slidenum">
              <a:rPr lang="en-US" smtClean="0"/>
              <a:t>4</a:t>
            </a:fld>
            <a:endParaRPr lang="en-US"/>
          </a:p>
        </p:txBody>
      </p:sp>
    </p:spTree>
    <p:extLst>
      <p:ext uri="{BB962C8B-B14F-4D97-AF65-F5344CB8AC3E}">
        <p14:creationId xmlns:p14="http://schemas.microsoft.com/office/powerpoint/2010/main" val="247757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CC1D-EC9B-4B22-A3DE-71ECBE70ED8D}" type="slidenum">
              <a:rPr lang="en-US" smtClean="0"/>
              <a:t>5</a:t>
            </a:fld>
            <a:endParaRPr lang="en-US"/>
          </a:p>
        </p:txBody>
      </p:sp>
    </p:spTree>
    <p:extLst>
      <p:ext uri="{BB962C8B-B14F-4D97-AF65-F5344CB8AC3E}">
        <p14:creationId xmlns:p14="http://schemas.microsoft.com/office/powerpoint/2010/main" val="212852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84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9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815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3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753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533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4541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574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93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8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60674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27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04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6038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7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251952"/>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alamo.guardianconduct.com/" TargetMode="Externa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hyperlink" Target="https://alamo.guardianconduct.com/"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Guardian</a:t>
            </a:r>
          </a:p>
        </p:txBody>
      </p:sp>
      <p:sp>
        <p:nvSpPr>
          <p:cNvPr id="3" name="Subtitle 2"/>
          <p:cNvSpPr>
            <a:spLocks noGrp="1"/>
          </p:cNvSpPr>
          <p:nvPr>
            <p:ph type="subTitle" idx="1"/>
          </p:nvPr>
        </p:nvSpPr>
        <p:spPr/>
        <p:txBody>
          <a:bodyPr/>
          <a:lstStyle/>
          <a:p>
            <a:r>
              <a:rPr lang="en-US" dirty="0"/>
              <a:t>Receiving Letters of Accommodation</a:t>
            </a:r>
          </a:p>
        </p:txBody>
      </p:sp>
      <p:pic>
        <p:nvPicPr>
          <p:cNvPr id="5" name="Audio 4">
            <a:hlinkClick r:id="" action="ppaction://media"/>
            <a:extLst>
              <a:ext uri="{FF2B5EF4-FFF2-40B4-BE49-F238E27FC236}">
                <a16:creationId xmlns:a16="http://schemas.microsoft.com/office/drawing/2014/main" id="{AE230748-7ACD-441B-90A1-4D718CD6AC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14950906"/>
      </p:ext>
    </p:extLst>
  </p:cSld>
  <p:clrMapOvr>
    <a:masterClrMapping/>
  </p:clrMapOvr>
  <mc:AlternateContent xmlns:mc="http://schemas.openxmlformats.org/markup-compatibility/2006" xmlns:p14="http://schemas.microsoft.com/office/powerpoint/2010/main">
    <mc:Choice Requires="p14">
      <p:transition spd="slow" p14:dur="2000" advTm="7910"/>
    </mc:Choice>
    <mc:Fallback xmlns="">
      <p:transition spd="slow" advTm="7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31560" y="1102994"/>
            <a:ext cx="4884881" cy="702379"/>
          </a:xfrm>
        </p:spPr>
        <p:txBody>
          <a:bodyPr>
            <a:normAutofit/>
          </a:bodyPr>
          <a:lstStyle/>
          <a:p>
            <a:r>
              <a:rPr lang="en-US" dirty="0">
                <a:solidFill>
                  <a:schemeClr val="tx1"/>
                </a:solidFill>
              </a:rPr>
              <a:t>Outlook inbox</a:t>
            </a:r>
          </a:p>
        </p:txBody>
      </p:sp>
      <p:pic>
        <p:nvPicPr>
          <p:cNvPr id="7" name="Picture Placeholder 6"/>
          <p:cNvPicPr preferRelativeResize="0">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452773" y="244919"/>
            <a:ext cx="6016607" cy="6613081"/>
          </a:xfrm>
        </p:spPr>
      </p:pic>
      <p:sp>
        <p:nvSpPr>
          <p:cNvPr id="10" name="Oval 9"/>
          <p:cNvSpPr/>
          <p:nvPr/>
        </p:nvSpPr>
        <p:spPr>
          <a:xfrm>
            <a:off x="1238884" y="5341620"/>
            <a:ext cx="1656715" cy="689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p:cNvCxnSpPr/>
          <p:nvPr/>
        </p:nvCxnSpPr>
        <p:spPr>
          <a:xfrm flipH="1">
            <a:off x="2549525" y="4514850"/>
            <a:ext cx="539750" cy="72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D4AAAAAF-B418-4E10-AB0E-415FE912D9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27217629"/>
      </p:ext>
    </p:extLst>
  </p:cSld>
  <p:clrMapOvr>
    <a:masterClrMapping/>
  </p:clrMapOvr>
  <mc:AlternateContent xmlns:mc="http://schemas.openxmlformats.org/markup-compatibility/2006" xmlns:p14="http://schemas.microsoft.com/office/powerpoint/2010/main">
    <mc:Choice Requires="p14">
      <p:transition spd="slow" p14:dur="2000" advTm="35491"/>
    </mc:Choice>
    <mc:Fallback xmlns="">
      <p:transition spd="slow" advTm="35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469380" y="613985"/>
            <a:ext cx="4884881" cy="737932"/>
          </a:xfrm>
        </p:spPr>
        <p:txBody>
          <a:bodyPr>
            <a:normAutofit fontScale="90000"/>
          </a:bodyPr>
          <a:lstStyle/>
          <a:p>
            <a:r>
              <a:rPr lang="en-US" dirty="0">
                <a:solidFill>
                  <a:schemeClr val="tx1"/>
                </a:solidFill>
              </a:rPr>
              <a:t>Case Association/</a:t>
            </a:r>
            <a:br>
              <a:rPr lang="en-US" dirty="0">
                <a:solidFill>
                  <a:schemeClr val="tx1"/>
                </a:solidFill>
              </a:rPr>
            </a:br>
            <a:r>
              <a:rPr lang="en-US" dirty="0">
                <a:solidFill>
                  <a:schemeClr val="tx1"/>
                </a:solidFill>
              </a:rPr>
              <a:t>Active Letters</a:t>
            </a:r>
          </a:p>
        </p:txBody>
      </p:sp>
      <p:pic>
        <p:nvPicPr>
          <p:cNvPr id="7" name="Picture Placeholder 6"/>
          <p:cNvPicPr preferRelativeResize="0">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221905" y="533431"/>
            <a:ext cx="6247475" cy="4802746"/>
          </a:xfrm>
        </p:spPr>
      </p:pic>
      <p:sp>
        <p:nvSpPr>
          <p:cNvPr id="5" name="Oval 4"/>
          <p:cNvSpPr/>
          <p:nvPr/>
        </p:nvSpPr>
        <p:spPr>
          <a:xfrm>
            <a:off x="4865915" y="809385"/>
            <a:ext cx="347255"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p:cNvCxnSpPr/>
          <p:nvPr/>
        </p:nvCxnSpPr>
        <p:spPr>
          <a:xfrm flipH="1">
            <a:off x="5169626" y="366848"/>
            <a:ext cx="354875" cy="4757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634741" y="839288"/>
            <a:ext cx="929640" cy="342900"/>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p:cNvCxnSpPr/>
          <p:nvPr/>
        </p:nvCxnSpPr>
        <p:spPr>
          <a:xfrm flipH="1">
            <a:off x="4373881" y="404948"/>
            <a:ext cx="381000" cy="4343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8A0EAE39-434D-4BEE-ADD3-9B51FAABA2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46370342"/>
      </p:ext>
    </p:extLst>
  </p:cSld>
  <p:clrMapOvr>
    <a:masterClrMapping/>
  </p:clrMapOvr>
  <mc:AlternateContent xmlns:mc="http://schemas.openxmlformats.org/markup-compatibility/2006" xmlns:p14="http://schemas.microsoft.com/office/powerpoint/2010/main">
    <mc:Choice Requires="p14">
      <p:transition spd="slow" p14:dur="2000" advTm="63882"/>
    </mc:Choice>
    <mc:Fallback xmlns="">
      <p:transition spd="slow" advTm="63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469379" y="929639"/>
            <a:ext cx="4884881" cy="702379"/>
          </a:xfrm>
        </p:spPr>
        <p:txBody>
          <a:bodyPr>
            <a:normAutofit/>
          </a:bodyPr>
          <a:lstStyle/>
          <a:p>
            <a:r>
              <a:rPr lang="en-US" dirty="0">
                <a:solidFill>
                  <a:schemeClr val="tx1"/>
                </a:solidFill>
              </a:rPr>
              <a:t>Viewing the LOA</a:t>
            </a:r>
          </a:p>
        </p:txBody>
      </p:sp>
      <p:pic>
        <p:nvPicPr>
          <p:cNvPr id="7" name="Picture Placeholder 6"/>
          <p:cNvPicPr preferRelativeResize="0">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194958" y="708660"/>
            <a:ext cx="6274421" cy="4823460"/>
          </a:xfrm>
        </p:spPr>
      </p:pic>
      <p:sp>
        <p:nvSpPr>
          <p:cNvPr id="9" name="Text Placeholder 3"/>
          <p:cNvSpPr>
            <a:spLocks noGrp="1"/>
          </p:cNvSpPr>
          <p:nvPr>
            <p:ph type="body" sz="half" idx="2"/>
          </p:nvPr>
        </p:nvSpPr>
        <p:spPr>
          <a:xfrm>
            <a:off x="6469380" y="1496378"/>
            <a:ext cx="2979420" cy="4035742"/>
          </a:xfrm>
        </p:spPr>
        <p:txBody>
          <a:bodyPr>
            <a:normAutofit lnSpcReduction="10000"/>
          </a:bodyPr>
          <a:lstStyle/>
          <a:p>
            <a:r>
              <a:rPr lang="en-US" dirty="0"/>
              <a:t>With the Case open, you can view any correspondence sent to you through Guardian regarding that specific case. To view the LOA click the blue “Click Here to View Email” link. That will open the LOA and at the bottom of the LOA will be a PDF of the letter available to download. </a:t>
            </a:r>
          </a:p>
          <a:p>
            <a:r>
              <a:rPr lang="en-US" dirty="0"/>
              <a:t>You will be able to access the LOA at any time by logging into your Guardian account at: </a:t>
            </a:r>
            <a:r>
              <a:rPr lang="en-US" u="sng" dirty="0">
                <a:solidFill>
                  <a:schemeClr val="tx1"/>
                </a:solidFill>
                <a:hlinkClick r:id="rId6">
                  <a:extLst>
                    <a:ext uri="{A12FA001-AC4F-418D-AE19-62706E023703}">
                      <ahyp:hlinkClr xmlns:ahyp="http://schemas.microsoft.com/office/drawing/2018/hyperlinkcolor" val="tx"/>
                    </a:ext>
                  </a:extLst>
                </a:hlinkClick>
              </a:rPr>
              <a:t>https://alamo.guardianconduct.com</a:t>
            </a:r>
            <a:r>
              <a:rPr lang="en-US" dirty="0">
                <a:solidFill>
                  <a:schemeClr val="tx1"/>
                </a:solidFill>
              </a:rPr>
              <a:t> </a:t>
            </a:r>
          </a:p>
          <a:p>
            <a:r>
              <a:rPr lang="en-US" dirty="0"/>
              <a:t> </a:t>
            </a:r>
          </a:p>
          <a:p>
            <a:r>
              <a:rPr lang="en-US" dirty="0"/>
              <a:t>It is more secure to keep the letter within the Guardian system, but you are welcome to download the PDF at your discretion. Keep in mind you need to destroy any downloaded or printed copies at the end of the semester or in the event the student is no longer in your class.</a:t>
            </a:r>
          </a:p>
        </p:txBody>
      </p:sp>
      <p:sp>
        <p:nvSpPr>
          <p:cNvPr id="5" name="Oval 4"/>
          <p:cNvSpPr/>
          <p:nvPr/>
        </p:nvSpPr>
        <p:spPr>
          <a:xfrm>
            <a:off x="4160520" y="2297430"/>
            <a:ext cx="929640"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p:cNvCxnSpPr/>
          <p:nvPr/>
        </p:nvCxnSpPr>
        <p:spPr>
          <a:xfrm flipH="1">
            <a:off x="4876800" y="1824990"/>
            <a:ext cx="381000" cy="434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45F1AAAF-8068-4F04-A9D3-8A12F5F6C3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19234858"/>
      </p:ext>
    </p:extLst>
  </p:cSld>
  <p:clrMapOvr>
    <a:masterClrMapping/>
  </p:clrMapOvr>
  <mc:AlternateContent xmlns:mc="http://schemas.openxmlformats.org/markup-compatibility/2006" xmlns:p14="http://schemas.microsoft.com/office/powerpoint/2010/main">
    <mc:Choice Requires="p14">
      <p:transition spd="slow" p14:dur="2000" advTm="39497"/>
    </mc:Choice>
    <mc:Fallback xmlns="">
      <p:transition spd="slow" advTm="39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Thank you</a:t>
            </a:r>
          </a:p>
        </p:txBody>
      </p:sp>
      <p:sp>
        <p:nvSpPr>
          <p:cNvPr id="3" name="Subtitle 2"/>
          <p:cNvSpPr>
            <a:spLocks noGrp="1"/>
          </p:cNvSpPr>
          <p:nvPr>
            <p:ph type="subTitle" idx="1"/>
          </p:nvPr>
        </p:nvSpPr>
        <p:spPr>
          <a:xfrm>
            <a:off x="1491827" y="4050833"/>
            <a:ext cx="7766936" cy="1096899"/>
          </a:xfrm>
        </p:spPr>
        <p:txBody>
          <a:bodyPr>
            <a:normAutofit fontScale="85000" lnSpcReduction="20000"/>
          </a:bodyPr>
          <a:lstStyle/>
          <a:p>
            <a:r>
              <a:rPr lang="en-US" dirty="0"/>
              <a:t>You will be able to access any active LOAs at </a:t>
            </a:r>
            <a:r>
              <a:rPr lang="en-US" dirty="0">
                <a:solidFill>
                  <a:schemeClr val="tx1"/>
                </a:solidFill>
              </a:rPr>
              <a:t>any time by logging into your Guardian account at: </a:t>
            </a:r>
            <a:r>
              <a:rPr lang="en-US" u="sng" dirty="0">
                <a:solidFill>
                  <a:schemeClr val="tx1"/>
                </a:solidFill>
                <a:hlinkClick r:id="rId5">
                  <a:extLst>
                    <a:ext uri="{A12FA001-AC4F-418D-AE19-62706E023703}">
                      <ahyp:hlinkClr xmlns:ahyp="http://schemas.microsoft.com/office/drawing/2018/hyperlinkcolor" val="tx"/>
                    </a:ext>
                  </a:extLst>
                </a:hlinkClick>
              </a:rPr>
              <a:t>https://alamo.guardianconduct.com</a:t>
            </a:r>
            <a:r>
              <a:rPr lang="en-US" dirty="0">
                <a:solidFill>
                  <a:schemeClr val="tx1"/>
                </a:solidFill>
              </a:rPr>
              <a:t> </a:t>
            </a:r>
          </a:p>
          <a:p>
            <a:r>
              <a:rPr lang="en-US" dirty="0">
                <a:solidFill>
                  <a:schemeClr val="tx1"/>
                </a:solidFill>
              </a:rPr>
              <a:t> For any questions please contact your campus DSS department.</a:t>
            </a:r>
          </a:p>
          <a:p>
            <a:r>
              <a:rPr lang="en-US" dirty="0">
                <a:solidFill>
                  <a:schemeClr val="tx1"/>
                </a:solidFill>
              </a:rPr>
              <a:t>SAC: SAC-DSS@alamo.edu; ext. 60020</a:t>
            </a:r>
          </a:p>
        </p:txBody>
      </p:sp>
      <p:pic>
        <p:nvPicPr>
          <p:cNvPr id="6" name="Audio 5">
            <a:hlinkClick r:id="" action="ppaction://media"/>
            <a:extLst>
              <a:ext uri="{FF2B5EF4-FFF2-40B4-BE49-F238E27FC236}">
                <a16:creationId xmlns:a16="http://schemas.microsoft.com/office/drawing/2014/main" id="{F359A4C6-158C-4C76-B753-A81CE5FF23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24445911"/>
      </p:ext>
    </p:extLst>
  </p:cSld>
  <p:clrMapOvr>
    <a:masterClrMapping/>
  </p:clrMapOvr>
  <mc:AlternateContent xmlns:mc="http://schemas.openxmlformats.org/markup-compatibility/2006" xmlns:p14="http://schemas.microsoft.com/office/powerpoint/2010/main">
    <mc:Choice Requires="p14">
      <p:transition spd="slow" p14:dur="2000" advTm="21779"/>
    </mc:Choice>
    <mc:Fallback xmlns="">
      <p:transition spd="slow" advTm="21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TotalTime>
  <Words>677</Words>
  <Application>Microsoft Office PowerPoint</Application>
  <PresentationFormat>Widescreen</PresentationFormat>
  <Paragraphs>38</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Guardian</vt:lpstr>
      <vt:lpstr>Outlook inbox</vt:lpstr>
      <vt:lpstr>Case Association/ Active Letters</vt:lpstr>
      <vt:lpstr>Viewing the LOA</vt:lpstr>
      <vt:lpstr>Thank you</vt:lpstr>
    </vt:vector>
  </TitlesOfParts>
  <Company>Alamo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dc:title>
  <dc:creator>Harding, Zachary B.</dc:creator>
  <cp:lastModifiedBy>Micallef, Tammy L.</cp:lastModifiedBy>
  <cp:revision>22</cp:revision>
  <dcterms:created xsi:type="dcterms:W3CDTF">2022-04-02T14:07:41Z</dcterms:created>
  <dcterms:modified xsi:type="dcterms:W3CDTF">2023-03-24T21:43:33Z</dcterms:modified>
</cp:coreProperties>
</file>