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75" r:id="rId5"/>
    <p:sldId id="276" r:id="rId6"/>
    <p:sldId id="278" r:id="rId7"/>
    <p:sldId id="271" r:id="rId8"/>
    <p:sldId id="259" r:id="rId9"/>
    <p:sldId id="281" r:id="rId10"/>
    <p:sldId id="282" r:id="rId11"/>
    <p:sldId id="283" r:id="rId12"/>
    <p:sldId id="273" r:id="rId13"/>
    <p:sldId id="274" r:id="rId14"/>
    <p:sldId id="272" r:id="rId15"/>
    <p:sldId id="263" r:id="rId16"/>
    <p:sldId id="268" r:id="rId17"/>
    <p:sldId id="266" r:id="rId18"/>
    <p:sldId id="270" r:id="rId19"/>
    <p:sldId id="277" r:id="rId20"/>
    <p:sldId id="258" r:id="rId21"/>
    <p:sldId id="280" r:id="rId22"/>
    <p:sldId id="286" r:id="rId23"/>
    <p:sldId id="289" r:id="rId24"/>
    <p:sldId id="290" r:id="rId25"/>
    <p:sldId id="288" r:id="rId26"/>
    <p:sldId id="287"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114" d="100"/>
          <a:sy n="114" d="100"/>
        </p:scale>
        <p:origin x="180" y="114"/>
      </p:cViewPr>
      <p:guideLst/>
    </p:cSldViewPr>
  </p:slideViewPr>
  <p:notesTextViewPr>
    <p:cViewPr>
      <p:scale>
        <a:sx n="1" d="1"/>
        <a:sy n="1" d="1"/>
      </p:scale>
      <p:origin x="0" y="0"/>
    </p:cViewPr>
  </p:notesTextViewPr>
  <p:sorterViewPr>
    <p:cViewPr>
      <p:scale>
        <a:sx n="100" d="100"/>
        <a:sy n="100" d="100"/>
      </p:scale>
      <p:origin x="0" y="-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3270A-F304-437C-AF24-1E8A0CD445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EA7CCE-8C0A-43F0-9706-6C2FDD362A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78E76-9E7D-4827-9853-667DCF43BC70}"/>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31A9AA61-3B04-4883-A5C0-4AB6EFAE7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537FD-1FB5-4CBE-B63E-35F0E13FE0BD}"/>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236956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37C6-7C7B-4B85-8427-3551F245F0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945AA3-9F25-4969-AB3A-CB06ACB4F2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6C187-2791-4B97-8CB7-43851C229025}"/>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C7A5A765-D3B4-4743-85C4-898A295E81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35EA6-F005-454C-9338-83498AB33287}"/>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118394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40C3E1-8D43-4862-9FF0-9EFB062E99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3AF1CA-25BF-41EF-BBB1-98C3E64EAC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E88EE-BB9A-4DF6-9184-1A1CD4A29349}"/>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7409B45A-D772-4A02-9C89-01B886E3B9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4BEBE-D1E6-4310-B875-C1442FBE1C3A}"/>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308596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5D8E3-0873-43C2-925A-0FAFC0075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A837B2-366C-44CE-ACD0-3DCEFA5C60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E7A20-17B3-43D3-8983-360D480D4B79}"/>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CB530267-5353-43F0-B863-2C9FB1CD6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4701B-1258-4267-956D-82E53F1F5236}"/>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350334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B92AA-9824-4B5D-9161-113D787DF9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1C4712-8284-4FE6-9893-38044F57BA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041102-A769-415C-8E26-04A712D96450}"/>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9B74B421-31E0-4C79-BE95-DE6911DCA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72105-C175-49E2-BF11-1E6744404FEE}"/>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125824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52471-3E20-48A0-986C-F79036AFA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85E3F6-2824-4A0F-BD94-C387BBA7CC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EBEFEC-0EED-4848-A065-088975E1BD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A78CFE-6753-409E-9000-69DB7A0F4792}"/>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6" name="Footer Placeholder 5">
            <a:extLst>
              <a:ext uri="{FF2B5EF4-FFF2-40B4-BE49-F238E27FC236}">
                <a16:creationId xmlns:a16="http://schemas.microsoft.com/office/drawing/2014/main" id="{6484A114-C7F4-4689-970E-AAA6C7FA27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E859CD-4C11-4AAC-B89A-E09A29890713}"/>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122278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8615-F64F-4470-A9EF-80ED96D67B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7F06B2-462D-460B-B048-E5816312D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14BDC6-F5E4-4E86-AE24-B9450E31DF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DEC0C5-A784-4EA6-9A29-12E7FDC74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482BDA-5C31-41C6-9ED2-266CC2A8F0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0701B1-B225-4E1D-8563-05A6A94B8728}"/>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8" name="Footer Placeholder 7">
            <a:extLst>
              <a:ext uri="{FF2B5EF4-FFF2-40B4-BE49-F238E27FC236}">
                <a16:creationId xmlns:a16="http://schemas.microsoft.com/office/drawing/2014/main" id="{1EE2DA5F-DADC-4F51-99D8-6D46A9BF19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BCBECF-6680-4A45-B3FD-BE66912F3FB9}"/>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228316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A9497-959C-489E-B3EC-D04C6B2441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F6CC79-F402-4F8D-8CA8-5DDF17AD2517}"/>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4" name="Footer Placeholder 3">
            <a:extLst>
              <a:ext uri="{FF2B5EF4-FFF2-40B4-BE49-F238E27FC236}">
                <a16:creationId xmlns:a16="http://schemas.microsoft.com/office/drawing/2014/main" id="{543F2D1E-79DA-404B-B849-EB69DCC7BF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AB40E8-B446-4B9E-A972-FDC80B62795F}"/>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201457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D621B0-85E9-4FB7-B820-443D99C18AF9}"/>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3" name="Footer Placeholder 2">
            <a:extLst>
              <a:ext uri="{FF2B5EF4-FFF2-40B4-BE49-F238E27FC236}">
                <a16:creationId xmlns:a16="http://schemas.microsoft.com/office/drawing/2014/main" id="{D3B5C6A4-265C-4DCF-80F1-C9F87C29A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41D5E2-1EE7-441D-88C6-80B5A999A3F2}"/>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85752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A876-A474-4AB3-94C4-675357375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AA11FF-348D-475E-A93F-0085D31257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F2378D-91D4-42E8-89F9-09F562B0C3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5CEFCD-4321-495E-A05E-A9FE33BBEEFB}"/>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6" name="Footer Placeholder 5">
            <a:extLst>
              <a:ext uri="{FF2B5EF4-FFF2-40B4-BE49-F238E27FC236}">
                <a16:creationId xmlns:a16="http://schemas.microsoft.com/office/drawing/2014/main" id="{5CA12C0E-93C0-4CF6-90CD-81296AE4E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1FF7F0-3139-42A3-89CC-00A3874133DC}"/>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3867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3DC-8426-479D-8B83-7B19A2E4D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5F7DBE-D017-45D8-9DE5-5705A99F1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4E1FFF-B86D-4370-8727-F4C27D1D1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8EC2A8-16A4-4881-BCA2-0F3848CC7310}"/>
              </a:ext>
            </a:extLst>
          </p:cNvPr>
          <p:cNvSpPr>
            <a:spLocks noGrp="1"/>
          </p:cNvSpPr>
          <p:nvPr>
            <p:ph type="dt" sz="half" idx="10"/>
          </p:nvPr>
        </p:nvSpPr>
        <p:spPr/>
        <p:txBody>
          <a:bodyPr/>
          <a:lstStyle/>
          <a:p>
            <a:fld id="{C80647EC-78CD-41FA-A32D-A9121E547ABF}" type="datetimeFigureOut">
              <a:rPr lang="en-US" smtClean="0"/>
              <a:t>9/23/2021</a:t>
            </a:fld>
            <a:endParaRPr lang="en-US"/>
          </a:p>
        </p:txBody>
      </p:sp>
      <p:sp>
        <p:nvSpPr>
          <p:cNvPr id="6" name="Footer Placeholder 5">
            <a:extLst>
              <a:ext uri="{FF2B5EF4-FFF2-40B4-BE49-F238E27FC236}">
                <a16:creationId xmlns:a16="http://schemas.microsoft.com/office/drawing/2014/main" id="{7383E166-9A2F-4E50-B78B-C5271758AC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20EFA2-13C2-4B7E-9FA7-844C5D10EFA8}"/>
              </a:ext>
            </a:extLst>
          </p:cNvPr>
          <p:cNvSpPr>
            <a:spLocks noGrp="1"/>
          </p:cNvSpPr>
          <p:nvPr>
            <p:ph type="sldNum" sz="quarter" idx="12"/>
          </p:nvPr>
        </p:nvSpPr>
        <p:spPr/>
        <p:txBody>
          <a:bodyPr/>
          <a:lstStyle/>
          <a:p>
            <a:fld id="{2A6EE87B-553A-4C48-B978-422C23700325}" type="slidenum">
              <a:rPr lang="en-US" smtClean="0"/>
              <a:t>‹#›</a:t>
            </a:fld>
            <a:endParaRPr lang="en-US"/>
          </a:p>
        </p:txBody>
      </p:sp>
    </p:spTree>
    <p:extLst>
      <p:ext uri="{BB962C8B-B14F-4D97-AF65-F5344CB8AC3E}">
        <p14:creationId xmlns:p14="http://schemas.microsoft.com/office/powerpoint/2010/main" val="362708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D40BF-3A4C-4A8E-B20C-958C54E31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DA50FF-DA65-4E64-9ECD-4A65A662C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DF24D9-AADA-44A4-A0FB-B646C85871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647EC-78CD-41FA-A32D-A9121E547ABF}" type="datetimeFigureOut">
              <a:rPr lang="en-US" smtClean="0"/>
              <a:t>9/23/2021</a:t>
            </a:fld>
            <a:endParaRPr lang="en-US"/>
          </a:p>
        </p:txBody>
      </p:sp>
      <p:sp>
        <p:nvSpPr>
          <p:cNvPr id="5" name="Footer Placeholder 4">
            <a:extLst>
              <a:ext uri="{FF2B5EF4-FFF2-40B4-BE49-F238E27FC236}">
                <a16:creationId xmlns:a16="http://schemas.microsoft.com/office/drawing/2014/main" id="{D7C824FD-0830-4683-ABDF-87CCB0C9E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1C654E-069D-4620-BF0C-3D7C6801FC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E87B-553A-4C48-B978-422C23700325}" type="slidenum">
              <a:rPr lang="en-US" smtClean="0"/>
              <a:t>‹#›</a:t>
            </a:fld>
            <a:endParaRPr lang="en-US"/>
          </a:p>
        </p:txBody>
      </p:sp>
    </p:spTree>
    <p:extLst>
      <p:ext uri="{BB962C8B-B14F-4D97-AF65-F5344CB8AC3E}">
        <p14:creationId xmlns:p14="http://schemas.microsoft.com/office/powerpoint/2010/main" val="3753861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2" name="Title 1">
            <a:extLst>
              <a:ext uri="{FF2B5EF4-FFF2-40B4-BE49-F238E27FC236}">
                <a16:creationId xmlns:a16="http://schemas.microsoft.com/office/drawing/2014/main" id="{DEC0D224-D31B-4998-B187-645EAF1C8B01}"/>
              </a:ext>
            </a:extLst>
          </p:cNvPr>
          <p:cNvSpPr>
            <a:spLocks noGrp="1"/>
          </p:cNvSpPr>
          <p:nvPr>
            <p:ph type="ctrTitle"/>
          </p:nvPr>
        </p:nvSpPr>
        <p:spPr/>
        <p:txBody>
          <a:bodyPr/>
          <a:lstStyle/>
          <a:p>
            <a:r>
              <a:rPr lang="en-US" dirty="0"/>
              <a:t>A Quality Enhancement Plan</a:t>
            </a:r>
          </a:p>
        </p:txBody>
      </p:sp>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p:txBody>
          <a:bodyPr/>
          <a:lstStyle/>
          <a:p>
            <a:endParaRPr lang="en-US" dirty="0"/>
          </a:p>
          <a:p>
            <a:r>
              <a:rPr lang="en-US" sz="3600" dirty="0"/>
              <a:t>2016 -2021</a:t>
            </a:r>
          </a:p>
        </p:txBody>
      </p:sp>
    </p:spTree>
    <p:extLst>
      <p:ext uri="{BB962C8B-B14F-4D97-AF65-F5344CB8AC3E}">
        <p14:creationId xmlns:p14="http://schemas.microsoft.com/office/powerpoint/2010/main" val="356537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381125" y="2933700"/>
            <a:ext cx="9144000" cy="3633841"/>
          </a:xfrm>
        </p:spPr>
        <p:txBody>
          <a:bodyPr>
            <a:normAutofit/>
          </a:bodyPr>
          <a:lstStyle/>
          <a:p>
            <a:pPr algn="l"/>
            <a:r>
              <a:rPr lang="en-US" dirty="0"/>
              <a:t>The sharing of best practices and frustrations with faculty from other disciplines.  One of the best aspects was the opportunity to share best practices with wonderful faculty such as Professor </a:t>
            </a:r>
            <a:r>
              <a:rPr lang="en-US" dirty="0" err="1"/>
              <a:t>Mowrey</a:t>
            </a:r>
            <a:r>
              <a:rPr lang="en-US" dirty="0"/>
              <a:t> and others.  Seeing the "chunking" concept put into practice rather than just reading about it was insightful.   The opportunity to attend a Writing Center conference was greatly appreciated.  I felt enriched by my REA experiences. Hats off to the industrious cooks for the </a:t>
            </a:r>
            <a:r>
              <a:rPr lang="en-US" dirty="0" err="1"/>
              <a:t>muy</a:t>
            </a:r>
            <a:r>
              <a:rPr lang="en-US" dirty="0"/>
              <a:t> comida </a:t>
            </a:r>
            <a:r>
              <a:rPr lang="en-US" dirty="0" err="1"/>
              <a:t>deliciosa</a:t>
            </a:r>
            <a:r>
              <a:rPr lang="en-US" dirty="0"/>
              <a:t>! Hats off to the delicious cuisine and the industrious cooks who made it happen.  I felt enriched by the entire experience.</a:t>
            </a:r>
          </a:p>
          <a:p>
            <a:pPr algn="l"/>
            <a:endParaRPr lang="en-US" dirty="0"/>
          </a:p>
        </p:txBody>
      </p:sp>
    </p:spTree>
    <p:extLst>
      <p:ext uri="{BB962C8B-B14F-4D97-AF65-F5344CB8AC3E}">
        <p14:creationId xmlns:p14="http://schemas.microsoft.com/office/powerpoint/2010/main" val="375542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381125" y="2933700"/>
            <a:ext cx="9144000" cy="3633841"/>
          </a:xfrm>
        </p:spPr>
        <p:txBody>
          <a:bodyPr>
            <a:normAutofit/>
          </a:bodyPr>
          <a:lstStyle/>
          <a:p>
            <a:pPr algn="l"/>
            <a:r>
              <a:rPr lang="en-US" dirty="0"/>
              <a:t>What was of tremendous value was sharing and having other members from other departments share ideas.</a:t>
            </a:r>
          </a:p>
          <a:p>
            <a:pPr algn="l"/>
            <a:endParaRPr lang="en-US" dirty="0"/>
          </a:p>
          <a:p>
            <a:pPr algn="l"/>
            <a:endParaRPr lang="en-US" dirty="0"/>
          </a:p>
          <a:p>
            <a:pPr algn="l"/>
            <a:r>
              <a:rPr lang="en-US" dirty="0"/>
              <a:t>I believe it helped me think more about engaging my students in the reading process.  I also shared the Transparent Assignment Template with my department to help other faculty develop assignments that way.</a:t>
            </a:r>
          </a:p>
          <a:p>
            <a:pPr algn="l"/>
            <a:endParaRPr lang="en-US" dirty="0"/>
          </a:p>
        </p:txBody>
      </p:sp>
    </p:spTree>
    <p:extLst>
      <p:ext uri="{BB962C8B-B14F-4D97-AF65-F5344CB8AC3E}">
        <p14:creationId xmlns:p14="http://schemas.microsoft.com/office/powerpoint/2010/main" val="339454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endParaRPr lang="en-US" sz="4800" dirty="0"/>
          </a:p>
          <a:p>
            <a:r>
              <a:rPr lang="en-US" sz="4800" dirty="0"/>
              <a:t>Library Instruction and Tutoring</a:t>
            </a:r>
          </a:p>
          <a:p>
            <a:endParaRPr lang="en-US" dirty="0"/>
          </a:p>
        </p:txBody>
      </p:sp>
    </p:spTree>
    <p:extLst>
      <p:ext uri="{BB962C8B-B14F-4D97-AF65-F5344CB8AC3E}">
        <p14:creationId xmlns:p14="http://schemas.microsoft.com/office/powerpoint/2010/main" val="333011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normAutofit/>
          </a:bodyPr>
          <a:lstStyle/>
          <a:p>
            <a:pPr algn="l"/>
            <a:r>
              <a:rPr lang="en-US" dirty="0"/>
              <a:t>Great way to connect with Academic Success coworkers, </a:t>
            </a:r>
            <a:r>
              <a:rPr lang="en-US" dirty="0" err="1"/>
              <a:t>i</a:t>
            </a:r>
            <a:r>
              <a:rPr lang="en-US" dirty="0"/>
              <a:t>/e other discipline departments, writing tutors, and libraries who we might not have otherwise been able to connect with.</a:t>
            </a:r>
            <a:br>
              <a:rPr lang="en-US" dirty="0"/>
            </a:br>
            <a:endParaRPr lang="en-US" dirty="0"/>
          </a:p>
          <a:p>
            <a:pPr algn="l"/>
            <a:r>
              <a:rPr lang="en-US" dirty="0"/>
              <a:t>I enjoyed working with colleagues outside my department. I learned teaching techniques that help make many of my library sessions more interactive and engaging.</a:t>
            </a:r>
          </a:p>
          <a:p>
            <a:pPr algn="l"/>
            <a:endParaRPr lang="en-US" dirty="0"/>
          </a:p>
          <a:p>
            <a:endParaRPr lang="en-US" dirty="0"/>
          </a:p>
          <a:p>
            <a:endParaRPr lang="en-US" dirty="0"/>
          </a:p>
        </p:txBody>
      </p:sp>
    </p:spTree>
    <p:extLst>
      <p:ext uri="{BB962C8B-B14F-4D97-AF65-F5344CB8AC3E}">
        <p14:creationId xmlns:p14="http://schemas.microsoft.com/office/powerpoint/2010/main" val="247056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pPr algn="l"/>
            <a:r>
              <a:rPr lang="en-US" dirty="0"/>
              <a:t>I liked the ideas presented in the Fearless Learning Research and Engagement Academy!  My favorite ideas pertained to library and tutoring services. I miss the days when Celita Avila prepared homemade breakfast casseroles for us!</a:t>
            </a:r>
          </a:p>
          <a:p>
            <a:endParaRPr lang="en-US" dirty="0"/>
          </a:p>
        </p:txBody>
      </p:sp>
    </p:spTree>
    <p:extLst>
      <p:ext uri="{BB962C8B-B14F-4D97-AF65-F5344CB8AC3E}">
        <p14:creationId xmlns:p14="http://schemas.microsoft.com/office/powerpoint/2010/main" val="2229846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B527B2-3C5D-4FE2-B214-6E1840DB5EC8}"/>
              </a:ext>
            </a:extLst>
          </p:cNvPr>
          <p:cNvPicPr>
            <a:picLocks noChangeAspect="1"/>
          </p:cNvPicPr>
          <p:nvPr/>
        </p:nvPicPr>
        <p:blipFill>
          <a:blip r:embed="rId2"/>
          <a:stretch>
            <a:fillRect/>
          </a:stretch>
        </p:blipFill>
        <p:spPr>
          <a:xfrm>
            <a:off x="843973" y="1206758"/>
            <a:ext cx="10706100" cy="5448300"/>
          </a:xfrm>
          <a:prstGeom prst="rect">
            <a:avLst/>
          </a:prstGeom>
        </p:spPr>
      </p:pic>
      <p:sp>
        <p:nvSpPr>
          <p:cNvPr id="4" name="TextBox 3">
            <a:extLst>
              <a:ext uri="{FF2B5EF4-FFF2-40B4-BE49-F238E27FC236}">
                <a16:creationId xmlns:a16="http://schemas.microsoft.com/office/drawing/2014/main" id="{E52CF39C-CB99-4A75-9299-165E0BCBDC31}"/>
              </a:ext>
            </a:extLst>
          </p:cNvPr>
          <p:cNvSpPr txBox="1"/>
          <p:nvPr/>
        </p:nvSpPr>
        <p:spPr>
          <a:xfrm>
            <a:off x="1581150" y="745093"/>
            <a:ext cx="9029700" cy="461665"/>
          </a:xfrm>
          <a:prstGeom prst="rect">
            <a:avLst/>
          </a:prstGeom>
          <a:noFill/>
        </p:spPr>
        <p:txBody>
          <a:bodyPr wrap="square" rtlCol="0">
            <a:spAutoFit/>
          </a:bodyPr>
          <a:lstStyle/>
          <a:p>
            <a:r>
              <a:rPr lang="en-US" sz="2400" dirty="0"/>
              <a:t>There is no artificial divide between researching, reading and writing.</a:t>
            </a:r>
          </a:p>
        </p:txBody>
      </p:sp>
    </p:spTree>
    <p:extLst>
      <p:ext uri="{BB962C8B-B14F-4D97-AF65-F5344CB8AC3E}">
        <p14:creationId xmlns:p14="http://schemas.microsoft.com/office/powerpoint/2010/main" val="288011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pPr algn="l"/>
            <a:r>
              <a:rPr lang="en-US" dirty="0"/>
              <a:t>This experience has made me a better teacher. Period.  I see </a:t>
            </a:r>
            <a:r>
              <a:rPr lang="en-US" b="1" dirty="0">
                <a:solidFill>
                  <a:srgbClr val="FF0000"/>
                </a:solidFill>
              </a:rPr>
              <a:t>research as such a natural extension of critical reading and writing now</a:t>
            </a:r>
            <a:r>
              <a:rPr lang="en-US" dirty="0"/>
              <a:t>.  My lesson plans and assignments now have a smarter focus, and I have gained some amazing partners.  I loved the REA.  The relationships I developed and the skills and knowledge I gained will absolutely continue to help me better facilitate opportunities for my students to grow as readers, writers, and researchers.</a:t>
            </a:r>
          </a:p>
          <a:p>
            <a:endParaRPr lang="en-US" dirty="0"/>
          </a:p>
        </p:txBody>
      </p:sp>
    </p:spTree>
    <p:extLst>
      <p:ext uri="{BB962C8B-B14F-4D97-AF65-F5344CB8AC3E}">
        <p14:creationId xmlns:p14="http://schemas.microsoft.com/office/powerpoint/2010/main" val="289236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pPr algn="l"/>
            <a:r>
              <a:rPr lang="en-US" dirty="0"/>
              <a:t>I am a completely different teacher than I was when I started Fearless Learning. </a:t>
            </a:r>
            <a:r>
              <a:rPr lang="en-US" b="1" dirty="0">
                <a:solidFill>
                  <a:srgbClr val="FF0000"/>
                </a:solidFill>
              </a:rPr>
              <a:t>Conversation</a:t>
            </a:r>
            <a:r>
              <a:rPr lang="en-US" dirty="0"/>
              <a:t> is now the all important umbrella under which all other skills are practiced. My interactions with students and my colleagues are richer and more meaningful. I will always be grateful for the relationships and individual growth the REA has fostered.</a:t>
            </a:r>
          </a:p>
          <a:p>
            <a:endParaRPr lang="en-US" dirty="0"/>
          </a:p>
        </p:txBody>
      </p:sp>
    </p:spTree>
    <p:extLst>
      <p:ext uri="{BB962C8B-B14F-4D97-AF65-F5344CB8AC3E}">
        <p14:creationId xmlns:p14="http://schemas.microsoft.com/office/powerpoint/2010/main" val="498798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BDD3B9A-3A4B-46E6-8020-4EF40CCF093A}"/>
              </a:ext>
            </a:extLst>
          </p:cNvPr>
          <p:cNvPicPr>
            <a:picLocks noChangeAspect="1"/>
          </p:cNvPicPr>
          <p:nvPr/>
        </p:nvPicPr>
        <p:blipFill>
          <a:blip r:embed="rId2"/>
          <a:stretch>
            <a:fillRect/>
          </a:stretch>
        </p:blipFill>
        <p:spPr>
          <a:xfrm>
            <a:off x="857250" y="2647950"/>
            <a:ext cx="10477500" cy="4210050"/>
          </a:xfrm>
          <a:prstGeom prst="rect">
            <a:avLst/>
          </a:prstGeom>
        </p:spPr>
      </p:pic>
      <p:sp>
        <p:nvSpPr>
          <p:cNvPr id="3" name="TextBox 2">
            <a:extLst>
              <a:ext uri="{FF2B5EF4-FFF2-40B4-BE49-F238E27FC236}">
                <a16:creationId xmlns:a16="http://schemas.microsoft.com/office/drawing/2014/main" id="{F2151F49-1DC0-4213-807F-04A125B6A8BD}"/>
              </a:ext>
            </a:extLst>
          </p:cNvPr>
          <p:cNvSpPr txBox="1"/>
          <p:nvPr/>
        </p:nvSpPr>
        <p:spPr>
          <a:xfrm>
            <a:off x="857250" y="685800"/>
            <a:ext cx="10477500" cy="1200329"/>
          </a:xfrm>
          <a:prstGeom prst="rect">
            <a:avLst/>
          </a:prstGeom>
          <a:noFill/>
        </p:spPr>
        <p:txBody>
          <a:bodyPr wrap="square" rtlCol="0">
            <a:spAutoFit/>
          </a:bodyPr>
          <a:lstStyle/>
          <a:p>
            <a:pPr algn="ctr"/>
            <a:r>
              <a:rPr lang="en-US" sz="2400" dirty="0"/>
              <a:t>Researching – Critical Reading – Critical Writing</a:t>
            </a:r>
          </a:p>
          <a:p>
            <a:pPr algn="ctr"/>
            <a:r>
              <a:rPr lang="en-US" sz="2400" dirty="0"/>
              <a:t>The Same Inquiry-Rich </a:t>
            </a:r>
            <a:r>
              <a:rPr lang="en-US" sz="2400" b="1" dirty="0">
                <a:solidFill>
                  <a:srgbClr val="FF0000"/>
                </a:solidFill>
              </a:rPr>
              <a:t>Conversation</a:t>
            </a:r>
          </a:p>
          <a:p>
            <a:pPr algn="ctr"/>
            <a:r>
              <a:rPr lang="en-US" sz="2400" dirty="0"/>
              <a:t>A Communal Shaping and Sharing of Information </a:t>
            </a:r>
          </a:p>
        </p:txBody>
      </p:sp>
    </p:spTree>
    <p:extLst>
      <p:ext uri="{BB962C8B-B14F-4D97-AF65-F5344CB8AC3E}">
        <p14:creationId xmlns:p14="http://schemas.microsoft.com/office/powerpoint/2010/main" val="154653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normAutofit/>
          </a:bodyPr>
          <a:lstStyle/>
          <a:p>
            <a:pPr algn="l"/>
            <a:r>
              <a:rPr lang="en-US" dirty="0"/>
              <a:t>I loved the collaborative portions and having faculty and staff from different departments see each other's assignments from our perspective. Sometimes it's easy to assume everyone knows what we're writing about and the REA made me much </a:t>
            </a:r>
            <a:r>
              <a:rPr lang="en-US" b="1" dirty="0">
                <a:solidFill>
                  <a:srgbClr val="FF0000"/>
                </a:solidFill>
              </a:rPr>
              <a:t>more cognizant of audience and purpose</a:t>
            </a:r>
            <a:r>
              <a:rPr lang="en-US" dirty="0"/>
              <a:t>.</a:t>
            </a:r>
          </a:p>
          <a:p>
            <a:pPr algn="l"/>
            <a:endParaRPr lang="en-US" dirty="0"/>
          </a:p>
          <a:p>
            <a:pPr algn="l"/>
            <a:endParaRPr lang="en-US" dirty="0"/>
          </a:p>
          <a:p>
            <a:pPr algn="l"/>
            <a:r>
              <a:rPr lang="en-US" dirty="0"/>
              <a:t>Completely altered how I view my teaching role and how to build assignments that enhance student learning gains. Thank you both!!!</a:t>
            </a:r>
          </a:p>
          <a:p>
            <a:pPr algn="l"/>
            <a:endParaRPr lang="en-US" dirty="0"/>
          </a:p>
          <a:p>
            <a:pPr algn="l"/>
            <a:endParaRPr lang="en-US" dirty="0"/>
          </a:p>
          <a:p>
            <a:endParaRPr lang="en-US" dirty="0"/>
          </a:p>
        </p:txBody>
      </p:sp>
    </p:spTree>
    <p:extLst>
      <p:ext uri="{BB962C8B-B14F-4D97-AF65-F5344CB8AC3E}">
        <p14:creationId xmlns:p14="http://schemas.microsoft.com/office/powerpoint/2010/main" val="201480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638299" y="2506663"/>
            <a:ext cx="9363075" cy="3865562"/>
          </a:xfrm>
        </p:spPr>
        <p:txBody>
          <a:bodyPr/>
          <a:lstStyle/>
          <a:p>
            <a:r>
              <a:rPr lang="en-US" b="1" dirty="0"/>
              <a:t>QEP Goal</a:t>
            </a:r>
          </a:p>
          <a:p>
            <a:r>
              <a:rPr lang="en-US" dirty="0"/>
              <a:t>FTIC students will have first-year experiences in and out of the classroom that help them develop </a:t>
            </a:r>
            <a:r>
              <a:rPr lang="en-US" b="1" dirty="0">
                <a:solidFill>
                  <a:srgbClr val="FF0000"/>
                </a:solidFill>
              </a:rPr>
              <a:t>integrated reading, writing, and researching skills </a:t>
            </a:r>
            <a:r>
              <a:rPr lang="en-US" dirty="0"/>
              <a:t>needed to succeed as information literate citizens academically and professionally.</a:t>
            </a:r>
          </a:p>
        </p:txBody>
      </p:sp>
    </p:spTree>
    <p:extLst>
      <p:ext uri="{BB962C8B-B14F-4D97-AF65-F5344CB8AC3E}">
        <p14:creationId xmlns:p14="http://schemas.microsoft.com/office/powerpoint/2010/main" val="246517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r>
              <a:rPr lang="en-US" dirty="0"/>
              <a:t>I so appreciated the time and space to share ideas with colleagues and to be reminded to think about research and writing from </a:t>
            </a:r>
            <a:r>
              <a:rPr lang="en-US" b="1" dirty="0">
                <a:solidFill>
                  <a:srgbClr val="FF0000"/>
                </a:solidFill>
              </a:rPr>
              <a:t>the student perspective</a:t>
            </a:r>
            <a:r>
              <a:rPr lang="en-US" dirty="0"/>
              <a:t>. Ernie and Celita shared valuable information in a structured way that was also still flexible and open to inquiry and discussion.</a:t>
            </a:r>
          </a:p>
          <a:p>
            <a:pPr algn="l"/>
            <a:endParaRPr lang="en-US" dirty="0"/>
          </a:p>
          <a:p>
            <a:pPr algn="l"/>
            <a:endParaRPr lang="en-US" dirty="0"/>
          </a:p>
          <a:p>
            <a:pPr algn="l"/>
            <a:r>
              <a:rPr lang="en-US" dirty="0"/>
              <a:t>REA was awesome.  So glad to be a part of the cohort.  One of my students said:  </a:t>
            </a:r>
            <a:r>
              <a:rPr lang="en-US" b="1" dirty="0">
                <a:solidFill>
                  <a:srgbClr val="FF0000"/>
                </a:solidFill>
              </a:rPr>
              <a:t>this class is so real </a:t>
            </a:r>
            <a:r>
              <a:rPr lang="en-US" dirty="0"/>
              <a:t>(after incorporating REA changes)</a:t>
            </a:r>
          </a:p>
          <a:p>
            <a:pPr algn="l"/>
            <a:endParaRPr lang="en-US" dirty="0"/>
          </a:p>
          <a:p>
            <a:endParaRPr lang="en-US" dirty="0"/>
          </a:p>
        </p:txBody>
      </p:sp>
    </p:spTree>
    <p:extLst>
      <p:ext uri="{BB962C8B-B14F-4D97-AF65-F5344CB8AC3E}">
        <p14:creationId xmlns:p14="http://schemas.microsoft.com/office/powerpoint/2010/main" val="1624147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r>
              <a:rPr lang="en-US" dirty="0"/>
              <a:t>Of the many trainings I have experienced, this has been one of the most influential in regards to challenging me to review my teaching practices and class activities. I am so thankful I had the privilege to be a part of this Fearless Learning Experience. I continue to apply themes such as </a:t>
            </a:r>
            <a:r>
              <a:rPr lang="en-US" b="1" dirty="0">
                <a:solidFill>
                  <a:srgbClr val="FF0000"/>
                </a:solidFill>
              </a:rPr>
              <a:t>negotiating with the text </a:t>
            </a:r>
            <a:r>
              <a:rPr lang="en-US" dirty="0"/>
              <a:t>in my instruction. I review my assignments to make sure they are truly measuring information that is necessary and meaningful for the class and learning objectives. I am so appreciative to Ernie and Celita for leading this effort and for helping me continue to grow and improve in my teaching skills. -Kara </a:t>
            </a:r>
            <a:r>
              <a:rPr lang="en-US" dirty="0" err="1"/>
              <a:t>Mowrey</a:t>
            </a:r>
            <a:endParaRPr lang="en-US" dirty="0"/>
          </a:p>
          <a:p>
            <a:pPr algn="l"/>
            <a:endParaRPr lang="en-US" dirty="0"/>
          </a:p>
          <a:p>
            <a:endParaRPr lang="en-US" dirty="0"/>
          </a:p>
        </p:txBody>
      </p:sp>
    </p:spTree>
    <p:extLst>
      <p:ext uri="{BB962C8B-B14F-4D97-AF65-F5344CB8AC3E}">
        <p14:creationId xmlns:p14="http://schemas.microsoft.com/office/powerpoint/2010/main" val="1563152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normAutofit fontScale="92500"/>
          </a:bodyPr>
          <a:lstStyle/>
          <a:p>
            <a:pPr algn="l"/>
            <a:r>
              <a:rPr lang="en-US" dirty="0"/>
              <a:t>The Fearless Learning Research and Engagement Academy was very helpful in developing the skills needed to enhance the FTIC students' information literacy skills.  The REA experience was supportive in helping the group learn from each other.  The </a:t>
            </a:r>
            <a:r>
              <a:rPr lang="en-US" b="1" dirty="0">
                <a:solidFill>
                  <a:srgbClr val="FF0000"/>
                </a:solidFill>
              </a:rPr>
              <a:t>Predictive Analysis </a:t>
            </a:r>
            <a:r>
              <a:rPr lang="en-US" dirty="0"/>
              <a:t>component has worked well with my classes, especially with reading and understanding peer-reviewed articles.  It helps students focus on the text by thinking ahead.  It allowed for much discussion among the students to </a:t>
            </a:r>
            <a:r>
              <a:rPr lang="en-US" b="1" dirty="0">
                <a:solidFill>
                  <a:srgbClr val="FF0000"/>
                </a:solidFill>
              </a:rPr>
              <a:t>refine, revise and verify their predictions</a:t>
            </a:r>
            <a:r>
              <a:rPr lang="en-US" dirty="0"/>
              <a:t>.  In class, we discuss what is meant by actively reading a text, how important it is to slow down and engage a text by </a:t>
            </a:r>
            <a:r>
              <a:rPr lang="en-US" b="1" dirty="0">
                <a:solidFill>
                  <a:srgbClr val="FF0000"/>
                </a:solidFill>
              </a:rPr>
              <a:t>writing comments and questions in the margins</a:t>
            </a:r>
            <a:r>
              <a:rPr lang="en-US" dirty="0"/>
              <a:t>.  It was interesting to see how others in the group used </a:t>
            </a:r>
            <a:r>
              <a:rPr lang="en-US" b="1" dirty="0">
                <a:solidFill>
                  <a:srgbClr val="FF0000"/>
                </a:solidFill>
              </a:rPr>
              <a:t>the 5 Ws </a:t>
            </a:r>
            <a:r>
              <a:rPr lang="en-US" dirty="0"/>
              <a:t>in their assignments.  The REA experience involved engaging with colleagues.  Each session was filled with interesting conversations related to the many topics presented.  I greatly benefited from and enjoyed each session.</a:t>
            </a:r>
          </a:p>
          <a:p>
            <a:pPr algn="l"/>
            <a:endParaRPr lang="en-US" dirty="0"/>
          </a:p>
          <a:p>
            <a:endParaRPr lang="en-US" dirty="0"/>
          </a:p>
        </p:txBody>
      </p:sp>
    </p:spTree>
    <p:extLst>
      <p:ext uri="{BB962C8B-B14F-4D97-AF65-F5344CB8AC3E}">
        <p14:creationId xmlns:p14="http://schemas.microsoft.com/office/powerpoint/2010/main" val="15685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BDD3B9A-3A4B-46E6-8020-4EF40CCF093A}"/>
              </a:ext>
            </a:extLst>
          </p:cNvPr>
          <p:cNvPicPr>
            <a:picLocks noChangeAspect="1"/>
          </p:cNvPicPr>
          <p:nvPr/>
        </p:nvPicPr>
        <p:blipFill>
          <a:blip r:embed="rId2"/>
          <a:stretch>
            <a:fillRect/>
          </a:stretch>
        </p:blipFill>
        <p:spPr>
          <a:xfrm>
            <a:off x="857250" y="2647950"/>
            <a:ext cx="10477500" cy="4210050"/>
          </a:xfrm>
          <a:prstGeom prst="rect">
            <a:avLst/>
          </a:prstGeom>
        </p:spPr>
      </p:pic>
      <p:sp>
        <p:nvSpPr>
          <p:cNvPr id="3" name="TextBox 2">
            <a:extLst>
              <a:ext uri="{FF2B5EF4-FFF2-40B4-BE49-F238E27FC236}">
                <a16:creationId xmlns:a16="http://schemas.microsoft.com/office/drawing/2014/main" id="{F2151F49-1DC0-4213-807F-04A125B6A8BD}"/>
              </a:ext>
            </a:extLst>
          </p:cNvPr>
          <p:cNvSpPr txBox="1"/>
          <p:nvPr/>
        </p:nvSpPr>
        <p:spPr>
          <a:xfrm>
            <a:off x="857250" y="685800"/>
            <a:ext cx="10477500" cy="1200329"/>
          </a:xfrm>
          <a:prstGeom prst="rect">
            <a:avLst/>
          </a:prstGeom>
          <a:noFill/>
        </p:spPr>
        <p:txBody>
          <a:bodyPr wrap="square" rtlCol="0">
            <a:spAutoFit/>
          </a:bodyPr>
          <a:lstStyle/>
          <a:p>
            <a:pPr algn="ctr"/>
            <a:r>
              <a:rPr lang="en-US" sz="2400" dirty="0"/>
              <a:t>Researching – Critical Reading – Critical Writing</a:t>
            </a:r>
          </a:p>
          <a:p>
            <a:pPr algn="ctr"/>
            <a:r>
              <a:rPr lang="en-US" sz="2400" dirty="0"/>
              <a:t>The Same Inquiry-Rich </a:t>
            </a:r>
            <a:r>
              <a:rPr lang="en-US" sz="2400" b="1" dirty="0">
                <a:solidFill>
                  <a:srgbClr val="FF0000"/>
                </a:solidFill>
              </a:rPr>
              <a:t>Conversation</a:t>
            </a:r>
          </a:p>
          <a:p>
            <a:pPr algn="ctr"/>
            <a:r>
              <a:rPr lang="en-US" sz="2400" dirty="0"/>
              <a:t>Communal Shaping and Sharing of Information </a:t>
            </a:r>
          </a:p>
        </p:txBody>
      </p:sp>
    </p:spTree>
    <p:extLst>
      <p:ext uri="{BB962C8B-B14F-4D97-AF65-F5344CB8AC3E}">
        <p14:creationId xmlns:p14="http://schemas.microsoft.com/office/powerpoint/2010/main" val="2515964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r>
              <a:rPr lang="en-US" dirty="0"/>
              <a:t>I loved the way the facilitators made research, analysis, and writing </a:t>
            </a:r>
            <a:r>
              <a:rPr lang="en-US" b="1" dirty="0">
                <a:solidFill>
                  <a:srgbClr val="FF0000"/>
                </a:solidFill>
              </a:rPr>
              <a:t>interesting and fun</a:t>
            </a:r>
            <a:r>
              <a:rPr lang="en-US" dirty="0"/>
              <a:t>.  They motivated us and got us excited about a topic that most people consider rather dull.  They did a tremendous job inspiring the class and I feel so fortunate for the opportunity to learn and pass this amazing experience on to my students.  Thank you!!</a:t>
            </a:r>
          </a:p>
          <a:p>
            <a:pPr algn="l"/>
            <a:endParaRPr lang="en-US" dirty="0"/>
          </a:p>
          <a:p>
            <a:pPr algn="l"/>
            <a:r>
              <a:rPr lang="en-US" dirty="0"/>
              <a:t>Celita and Ernie made it a point to make the participants feel </a:t>
            </a:r>
            <a:r>
              <a:rPr lang="en-US" b="1" dirty="0">
                <a:solidFill>
                  <a:srgbClr val="FF0000"/>
                </a:solidFill>
              </a:rPr>
              <a:t>"safe" </a:t>
            </a:r>
            <a:r>
              <a:rPr lang="en-US" dirty="0"/>
              <a:t>in this environment, which made it easier to participate in discussions.  The sessions were extremely informational and helpful. I am excited to use the teaching techniques I learned in REA in my classes.  Thanks for a wonderful year!</a:t>
            </a:r>
          </a:p>
          <a:p>
            <a:endParaRPr lang="en-US" dirty="0"/>
          </a:p>
        </p:txBody>
      </p:sp>
    </p:spTree>
    <p:extLst>
      <p:ext uri="{BB962C8B-B14F-4D97-AF65-F5344CB8AC3E}">
        <p14:creationId xmlns:p14="http://schemas.microsoft.com/office/powerpoint/2010/main" val="1172612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normAutofit/>
          </a:bodyPr>
          <a:lstStyle/>
          <a:p>
            <a:pPr algn="l"/>
            <a:r>
              <a:rPr lang="en-US" dirty="0"/>
              <a:t>I have learned the most from REA! As a fairly new Adjunct instructor, I needed these tools and strategies. Thank you for allowing this opportunity. I walk away a better instructor for students.</a:t>
            </a:r>
          </a:p>
          <a:p>
            <a:pPr algn="l"/>
            <a:endParaRPr lang="en-US" dirty="0"/>
          </a:p>
          <a:p>
            <a:pPr algn="l"/>
            <a:r>
              <a:rPr lang="en-US" dirty="0"/>
              <a:t>Thank you Celita and Ernie for creating this space to reflect on our teaching, and to provide so many great ideas and strategies to engage our students. I especially enjoyed having time to exchange ideas with faculty from other disciplines. It was a joy!</a:t>
            </a:r>
          </a:p>
          <a:p>
            <a:pPr algn="l"/>
            <a:endParaRPr lang="en-US" dirty="0"/>
          </a:p>
          <a:p>
            <a:pPr algn="l"/>
            <a:r>
              <a:rPr lang="en-US" dirty="0"/>
              <a:t>I loved this! It was so helpful and relevant!! Plus you both rock!!!</a:t>
            </a:r>
          </a:p>
          <a:p>
            <a:pPr algn="l"/>
            <a:endParaRPr lang="en-US" dirty="0"/>
          </a:p>
          <a:p>
            <a:endParaRPr lang="en-US" dirty="0"/>
          </a:p>
        </p:txBody>
      </p:sp>
    </p:spTree>
    <p:extLst>
      <p:ext uri="{BB962C8B-B14F-4D97-AF65-F5344CB8AC3E}">
        <p14:creationId xmlns:p14="http://schemas.microsoft.com/office/powerpoint/2010/main" val="894354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362451"/>
          </a:xfrm>
        </p:spPr>
        <p:txBody>
          <a:bodyPr>
            <a:normAutofit fontScale="92500" lnSpcReduction="10000"/>
          </a:bodyPr>
          <a:lstStyle/>
          <a:p>
            <a:pPr algn="l"/>
            <a:r>
              <a:rPr lang="en-US" sz="2800" dirty="0"/>
              <a:t>Thank you!  This should be ongoing professional development for all faculty.</a:t>
            </a:r>
          </a:p>
          <a:p>
            <a:pPr algn="l"/>
            <a:endParaRPr lang="en-US" sz="2800" dirty="0"/>
          </a:p>
          <a:p>
            <a:pPr algn="l"/>
            <a:r>
              <a:rPr lang="en-US" sz="2800" dirty="0"/>
              <a:t>Great REA experience. Keep up the good work!</a:t>
            </a:r>
          </a:p>
          <a:p>
            <a:pPr algn="l"/>
            <a:endParaRPr lang="en-US" sz="2800" dirty="0"/>
          </a:p>
          <a:p>
            <a:pPr algn="l"/>
            <a:r>
              <a:rPr lang="en-US" sz="2800" dirty="0"/>
              <a:t>The Fearless Learning Research and Engagement Academy was a refreshing educational experience.</a:t>
            </a:r>
          </a:p>
          <a:p>
            <a:pPr algn="l"/>
            <a:r>
              <a:rPr lang="en-US" sz="2800" dirty="0"/>
              <a:t>  </a:t>
            </a:r>
          </a:p>
          <a:p>
            <a:pPr algn="l"/>
            <a:r>
              <a:rPr lang="en-US" sz="2800" dirty="0"/>
              <a:t>idontknowwhattowrite idontknowwhattowrite.... oh yea! you are Fearless and you rock!!</a:t>
            </a:r>
          </a:p>
          <a:p>
            <a:endParaRPr lang="en-US" dirty="0"/>
          </a:p>
        </p:txBody>
      </p:sp>
    </p:spTree>
    <p:extLst>
      <p:ext uri="{BB962C8B-B14F-4D97-AF65-F5344CB8AC3E}">
        <p14:creationId xmlns:p14="http://schemas.microsoft.com/office/powerpoint/2010/main" val="3435535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666999"/>
            <a:ext cx="9144000" cy="4071991"/>
          </a:xfrm>
        </p:spPr>
        <p:txBody>
          <a:bodyPr>
            <a:normAutofit/>
          </a:bodyPr>
          <a:lstStyle/>
          <a:p>
            <a:r>
              <a:rPr lang="en-US" sz="7200" b="1" dirty="0">
                <a:solidFill>
                  <a:srgbClr val="FF0000"/>
                </a:solidFill>
              </a:rPr>
              <a:t>Thank you!</a:t>
            </a:r>
          </a:p>
          <a:p>
            <a:r>
              <a:rPr lang="en-US" sz="7200" b="1" dirty="0">
                <a:solidFill>
                  <a:srgbClr val="FF0000"/>
                </a:solidFill>
              </a:rPr>
              <a:t>Thank you!</a:t>
            </a:r>
          </a:p>
          <a:p>
            <a:r>
              <a:rPr lang="en-US" sz="7200" b="1" dirty="0">
                <a:solidFill>
                  <a:srgbClr val="FF0000"/>
                </a:solidFill>
              </a:rPr>
              <a:t>Thank you!</a:t>
            </a:r>
          </a:p>
          <a:p>
            <a:pPr algn="l"/>
            <a:endParaRPr lang="en-US" dirty="0"/>
          </a:p>
          <a:p>
            <a:endParaRPr lang="en-US" dirty="0"/>
          </a:p>
        </p:txBody>
      </p:sp>
    </p:spTree>
    <p:extLst>
      <p:ext uri="{BB962C8B-B14F-4D97-AF65-F5344CB8AC3E}">
        <p14:creationId xmlns:p14="http://schemas.microsoft.com/office/powerpoint/2010/main" val="123528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963863"/>
            <a:ext cx="9144000" cy="2532062"/>
          </a:xfrm>
        </p:spPr>
        <p:txBody>
          <a:bodyPr>
            <a:normAutofit/>
          </a:bodyPr>
          <a:lstStyle/>
          <a:p>
            <a:endParaRPr lang="en-US" dirty="0"/>
          </a:p>
          <a:p>
            <a:r>
              <a:rPr lang="en-US" sz="3600" dirty="0"/>
              <a:t>Library Instruction</a:t>
            </a:r>
          </a:p>
          <a:p>
            <a:r>
              <a:rPr lang="en-US" sz="3600" dirty="0"/>
              <a:t>Tutoring</a:t>
            </a:r>
          </a:p>
          <a:p>
            <a:r>
              <a:rPr lang="en-US" sz="3600" dirty="0"/>
              <a:t>Classroom Instruction</a:t>
            </a:r>
          </a:p>
        </p:txBody>
      </p:sp>
    </p:spTree>
    <p:extLst>
      <p:ext uri="{BB962C8B-B14F-4D97-AF65-F5344CB8AC3E}">
        <p14:creationId xmlns:p14="http://schemas.microsoft.com/office/powerpoint/2010/main" val="167809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830513"/>
            <a:ext cx="9144000" cy="2532062"/>
          </a:xfrm>
        </p:spPr>
        <p:txBody>
          <a:bodyPr>
            <a:normAutofit/>
          </a:bodyPr>
          <a:lstStyle/>
          <a:p>
            <a:endParaRPr lang="en-US" dirty="0"/>
          </a:p>
          <a:p>
            <a:r>
              <a:rPr lang="en-US" sz="4800" dirty="0"/>
              <a:t>Research and Engagement Academy (REA)</a:t>
            </a:r>
          </a:p>
        </p:txBody>
      </p:sp>
    </p:spTree>
    <p:extLst>
      <p:ext uri="{BB962C8B-B14F-4D97-AF65-F5344CB8AC3E}">
        <p14:creationId xmlns:p14="http://schemas.microsoft.com/office/powerpoint/2010/main" val="84626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963863"/>
            <a:ext cx="9144000" cy="2532062"/>
          </a:xfrm>
        </p:spPr>
        <p:txBody>
          <a:bodyPr>
            <a:normAutofit/>
          </a:bodyPr>
          <a:lstStyle/>
          <a:p>
            <a:endParaRPr lang="en-US" dirty="0"/>
          </a:p>
          <a:p>
            <a:r>
              <a:rPr lang="en-US" sz="3600" b="1" dirty="0"/>
              <a:t>REA Survey Comments</a:t>
            </a:r>
          </a:p>
          <a:p>
            <a:r>
              <a:rPr lang="en-US" sz="3600" dirty="0"/>
              <a:t>What your colleagues are saying about their REA experiences.</a:t>
            </a:r>
          </a:p>
        </p:txBody>
      </p:sp>
    </p:spTree>
    <p:extLst>
      <p:ext uri="{BB962C8B-B14F-4D97-AF65-F5344CB8AC3E}">
        <p14:creationId xmlns:p14="http://schemas.microsoft.com/office/powerpoint/2010/main" val="274893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endParaRPr lang="en-US" sz="4800" dirty="0"/>
          </a:p>
          <a:p>
            <a:r>
              <a:rPr lang="en-US" sz="4800" dirty="0"/>
              <a:t>Broader Collaborations</a:t>
            </a:r>
          </a:p>
          <a:p>
            <a:endParaRPr lang="en-US" dirty="0"/>
          </a:p>
        </p:txBody>
      </p:sp>
    </p:spTree>
    <p:extLst>
      <p:ext uri="{BB962C8B-B14F-4D97-AF65-F5344CB8AC3E}">
        <p14:creationId xmlns:p14="http://schemas.microsoft.com/office/powerpoint/2010/main" val="270820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495549"/>
            <a:ext cx="9144000" cy="4071991"/>
          </a:xfrm>
        </p:spPr>
        <p:txBody>
          <a:bodyPr/>
          <a:lstStyle/>
          <a:p>
            <a:pPr algn="l"/>
            <a:endParaRPr lang="en-US" dirty="0"/>
          </a:p>
          <a:p>
            <a:pPr algn="l"/>
            <a:r>
              <a:rPr lang="en-US" dirty="0"/>
              <a:t>I think the REA was a great interdisciplinary experience allowing us to learn from each other, understanding other discipline's approaches to writing, research, and communication, and gave us insight into how we can help students across the curriculum.</a:t>
            </a:r>
          </a:p>
          <a:p>
            <a:endParaRPr lang="en-US" dirty="0"/>
          </a:p>
        </p:txBody>
      </p:sp>
    </p:spTree>
    <p:extLst>
      <p:ext uri="{BB962C8B-B14F-4D97-AF65-F5344CB8AC3E}">
        <p14:creationId xmlns:p14="http://schemas.microsoft.com/office/powerpoint/2010/main" val="136746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381125" y="2933700"/>
            <a:ext cx="9144000" cy="3633841"/>
          </a:xfrm>
        </p:spPr>
        <p:txBody>
          <a:bodyPr>
            <a:normAutofit/>
          </a:bodyPr>
          <a:lstStyle/>
          <a:p>
            <a:pPr algn="l"/>
            <a:r>
              <a:rPr lang="en-US" dirty="0"/>
              <a:t>We need more opportunities like this. I would love to have something on a regular basis. Collaborating with others from different departments helps. It is great to get feedback from those in the English Department regarding writing assignments. Others help with ideas regarding methods they use. I miss meeting with my group.</a:t>
            </a:r>
          </a:p>
          <a:p>
            <a:pPr algn="l"/>
            <a:endParaRPr lang="en-US" dirty="0"/>
          </a:p>
        </p:txBody>
      </p:sp>
    </p:spTree>
    <p:extLst>
      <p:ext uri="{BB962C8B-B14F-4D97-AF65-F5344CB8AC3E}">
        <p14:creationId xmlns:p14="http://schemas.microsoft.com/office/powerpoint/2010/main" val="301670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E7F9E-57ED-488B-93D0-AAD079DBE4C5}"/>
              </a:ext>
            </a:extLst>
          </p:cNvPr>
          <p:cNvPicPr>
            <a:picLocks noChangeAspect="1"/>
          </p:cNvPicPr>
          <p:nvPr/>
        </p:nvPicPr>
        <p:blipFill>
          <a:blip r:embed="rId2"/>
          <a:stretch>
            <a:fillRect/>
          </a:stretch>
        </p:blipFill>
        <p:spPr>
          <a:xfrm>
            <a:off x="1066220" y="290459"/>
            <a:ext cx="10059560" cy="2025704"/>
          </a:xfrm>
          <a:prstGeom prst="rect">
            <a:avLst/>
          </a:prstGeom>
        </p:spPr>
      </p:pic>
      <p:sp>
        <p:nvSpPr>
          <p:cNvPr id="3" name="Subtitle 2">
            <a:extLst>
              <a:ext uri="{FF2B5EF4-FFF2-40B4-BE49-F238E27FC236}">
                <a16:creationId xmlns:a16="http://schemas.microsoft.com/office/drawing/2014/main" id="{E5391B23-D677-432D-962B-4D93C8C4D1F8}"/>
              </a:ext>
            </a:extLst>
          </p:cNvPr>
          <p:cNvSpPr>
            <a:spLocks noGrp="1"/>
          </p:cNvSpPr>
          <p:nvPr>
            <p:ph type="subTitle" idx="1"/>
          </p:nvPr>
        </p:nvSpPr>
        <p:spPr>
          <a:xfrm>
            <a:off x="1524000" y="2762250"/>
            <a:ext cx="9144000" cy="3733799"/>
          </a:xfrm>
        </p:spPr>
        <p:txBody>
          <a:bodyPr>
            <a:normAutofit fontScale="92500"/>
          </a:bodyPr>
          <a:lstStyle/>
          <a:p>
            <a:pPr algn="l"/>
            <a:r>
              <a:rPr lang="en-US" dirty="0"/>
              <a:t>FREEWRITE! I still remember this strategy. Celita and Ernie and the gang are great stewards of this program. I still remember </a:t>
            </a:r>
            <a:r>
              <a:rPr lang="en-US" dirty="0" err="1"/>
              <a:t>freewrites</a:t>
            </a:r>
            <a:r>
              <a:rPr lang="en-US" dirty="0"/>
              <a:t>, our group projects, our readings, and our discussions. Whenever appropriate, I occasionally bring up the story of Henrietta Lacks in our class discussions. Her story incorporates well into my class because we are </a:t>
            </a:r>
            <a:r>
              <a:rPr lang="en-US" b="1" dirty="0">
                <a:solidFill>
                  <a:srgbClr val="FF0000"/>
                </a:solidFill>
              </a:rPr>
              <a:t>biology</a:t>
            </a:r>
            <a:r>
              <a:rPr lang="en-US" dirty="0"/>
              <a:t> based.  Additionally, one of the biggest things I remember from the course is that "we're analog creatures, not digital creatures." That little quote from Celita has guided my delivery. Face-to-face &gt; digital for most students. Out of all the pedagogy/</a:t>
            </a:r>
            <a:r>
              <a:rPr lang="en-US" dirty="0" err="1"/>
              <a:t>adragogy</a:t>
            </a:r>
            <a:r>
              <a:rPr lang="en-US" dirty="0"/>
              <a:t> programs, this one by far has been my favorite. I hope that this program stays in place. It can serve as a great template for other pedagogy/andragogy programs here at SAC and beyond. Celita and Ernie! </a:t>
            </a:r>
            <a:r>
              <a:rPr lang="en-US" dirty="0" err="1"/>
              <a:t>Y'all</a:t>
            </a:r>
            <a:r>
              <a:rPr lang="en-US" dirty="0"/>
              <a:t> are awesome. </a:t>
            </a:r>
            <a:r>
              <a:rPr lang="en-US" dirty="0" err="1"/>
              <a:t>Woop</a:t>
            </a:r>
            <a:r>
              <a:rPr lang="en-US" dirty="0"/>
              <a:t> </a:t>
            </a:r>
            <a:r>
              <a:rPr lang="en-US" dirty="0" err="1"/>
              <a:t>woop</a:t>
            </a:r>
            <a:r>
              <a:rPr lang="en-US" dirty="0"/>
              <a:t>!</a:t>
            </a:r>
          </a:p>
          <a:p>
            <a:pPr algn="l"/>
            <a:endParaRPr lang="en-US" dirty="0"/>
          </a:p>
        </p:txBody>
      </p:sp>
    </p:spTree>
    <p:extLst>
      <p:ext uri="{BB962C8B-B14F-4D97-AF65-F5344CB8AC3E}">
        <p14:creationId xmlns:p14="http://schemas.microsoft.com/office/powerpoint/2010/main" val="279746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1564</Words>
  <Application>Microsoft Office PowerPoint</Application>
  <PresentationFormat>Widescreen</PresentationFormat>
  <Paragraphs>74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A Quality Enhancement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Instructional Student</dc:creator>
  <cp:lastModifiedBy>Solis, Francisco E.</cp:lastModifiedBy>
  <cp:revision>21</cp:revision>
  <dcterms:created xsi:type="dcterms:W3CDTF">2021-09-23T16:11:53Z</dcterms:created>
  <dcterms:modified xsi:type="dcterms:W3CDTF">2021-09-23T22:44:14Z</dcterms:modified>
</cp:coreProperties>
</file>